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4"/>
  </p:sldMasterIdLst>
  <p:notesMasterIdLst>
    <p:notesMasterId r:id="rId49"/>
  </p:notesMasterIdLst>
  <p:handoutMasterIdLst>
    <p:handoutMasterId r:id="rId50"/>
  </p:handoutMasterIdLst>
  <p:sldIdLst>
    <p:sldId id="861" r:id="rId5"/>
    <p:sldId id="855" r:id="rId6"/>
    <p:sldId id="853" r:id="rId7"/>
    <p:sldId id="849" r:id="rId8"/>
    <p:sldId id="818" r:id="rId9"/>
    <p:sldId id="851" r:id="rId10"/>
    <p:sldId id="858" r:id="rId11"/>
    <p:sldId id="857" r:id="rId12"/>
    <p:sldId id="854" r:id="rId13"/>
    <p:sldId id="850" r:id="rId14"/>
    <p:sldId id="856" r:id="rId15"/>
    <p:sldId id="860" r:id="rId16"/>
    <p:sldId id="867" r:id="rId17"/>
    <p:sldId id="1092" r:id="rId18"/>
    <p:sldId id="865" r:id="rId19"/>
    <p:sldId id="1087" r:id="rId20"/>
    <p:sldId id="1089" r:id="rId21"/>
    <p:sldId id="866" r:id="rId22"/>
    <p:sldId id="872" r:id="rId23"/>
    <p:sldId id="871" r:id="rId24"/>
    <p:sldId id="1090" r:id="rId25"/>
    <p:sldId id="1091" r:id="rId26"/>
    <p:sldId id="410" r:id="rId27"/>
    <p:sldId id="801" r:id="rId28"/>
    <p:sldId id="792" r:id="rId29"/>
    <p:sldId id="869" r:id="rId30"/>
    <p:sldId id="870" r:id="rId31"/>
    <p:sldId id="414" r:id="rId32"/>
    <p:sldId id="415" r:id="rId33"/>
    <p:sldId id="416" r:id="rId34"/>
    <p:sldId id="419" r:id="rId35"/>
    <p:sldId id="508" r:id="rId36"/>
    <p:sldId id="868" r:id="rId37"/>
    <p:sldId id="825" r:id="rId38"/>
    <p:sldId id="824" r:id="rId39"/>
    <p:sldId id="438" r:id="rId40"/>
    <p:sldId id="439" r:id="rId41"/>
    <p:sldId id="1094" r:id="rId42"/>
    <p:sldId id="862" r:id="rId43"/>
    <p:sldId id="863" r:id="rId44"/>
    <p:sldId id="1093" r:id="rId45"/>
    <p:sldId id="822" r:id="rId46"/>
    <p:sldId id="1088" r:id="rId47"/>
    <p:sldId id="852" r:id="rId4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0A8"/>
    <a:srgbClr val="663300"/>
    <a:srgbClr val="FF5050"/>
    <a:srgbClr val="178BD3"/>
    <a:srgbClr val="5A2A06"/>
    <a:srgbClr val="652F07"/>
    <a:srgbClr val="FFCC29"/>
    <a:srgbClr val="66FFFF"/>
    <a:srgbClr val="FF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56" autoAdjust="0"/>
  </p:normalViewPr>
  <p:slideViewPr>
    <p:cSldViewPr>
      <p:cViewPr>
        <p:scale>
          <a:sx n="100" d="100"/>
          <a:sy n="100" d="100"/>
        </p:scale>
        <p:origin x="180" y="-22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51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2D36D-C6D7-4150-904F-A7399EA7808C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7525D-9392-4F1F-80B0-30C11242B3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75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E7B43DF-B511-4191-BDE5-98C5A69EA7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50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FA1FE3-399E-433A-81BB-A7BEDC531F2C}" type="slidenum">
              <a:rPr lang="en-US"/>
              <a:pPr/>
              <a:t>23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BA8541-770F-4611-B807-4AE817F0B0FA}" type="slidenum">
              <a:rPr lang="en-US"/>
              <a:pPr/>
              <a:t>28</a:t>
            </a:fld>
            <a:endParaRPr lang="en-U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8DAAA-FA04-40F4-9FF7-E7412E7147DD}" type="slidenum">
              <a:rPr lang="en-US"/>
              <a:pPr/>
              <a:t>29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F7BB6C-1468-4A5B-BA93-2FEDD7DCB3B3}" type="slidenum">
              <a:rPr lang="en-US"/>
              <a:pPr/>
              <a:t>30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B1117D-F388-4AC1-B58D-441A08C1F72C}" type="slidenum">
              <a:rPr lang="en-US"/>
              <a:pPr/>
              <a:t>31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12584-FD16-4DEC-AE8F-588627AEAF11}" type="slidenum">
              <a:rPr lang="en-US"/>
              <a:pPr/>
              <a:t>32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7DF9F9-CDEA-4B58-9F3A-5F367BA9FC7E}" type="slidenum">
              <a:rPr lang="en-US"/>
              <a:pPr/>
              <a:t>33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3"/>
            <a:ext cx="5917679" cy="255498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76937" y="1828799"/>
            <a:ext cx="990599" cy="228659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10" y="3264407"/>
            <a:ext cx="3859795" cy="228659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8428B30F-11E1-495D-BA3F-68051607BA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00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2F554B0D-B844-4C85-920E-96A5394E44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5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 bwMode="gray"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7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738039" y="7605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5FABDF4-CF1D-40A2-83F1-159AD25597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16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E579EF90-EC1C-42B1-9F65-57D0181812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97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94298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39" y="3253588"/>
            <a:ext cx="3636981" cy="276621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8A92C4BE-C579-4B1C-BC4C-D16CD635D0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5A585BA7-698A-47EC-A177-4D348A616A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7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2688956-6868-43D0-846C-5A4131CAB6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3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8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1182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89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37A56B-3A70-46E9-AF68-2A19C15279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6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0000"/>
            <a:ext cx="3001938" cy="161619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1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39AA463-08E6-4F7E-BEEA-71DAE1F403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18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5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182E7D-66F4-4056-80D3-CEF0F35427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2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8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182E7D-66F4-4056-80D3-CEF0F35427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49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2" name="TextBox 11"/>
          <p:cNvSpPr txBox="1"/>
          <p:nvPr/>
        </p:nvSpPr>
        <p:spPr bwMode="gray">
          <a:xfrm>
            <a:off x="7033422" y="2898648"/>
            <a:ext cx="66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651683" y="589767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8" y="903421"/>
            <a:ext cx="6160385" cy="289565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182E7D-66F4-4056-80D3-CEF0F35427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2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182E7D-66F4-4056-80D3-CEF0F35427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56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2305"/>
            <a:ext cx="6423592" cy="71466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23134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5"/>
            <a:ext cx="2313432" cy="287771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2" y="2489200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5"/>
            <a:ext cx="2326749" cy="286987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1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1" y="3147164"/>
            <a:ext cx="231374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182E7D-66F4-4056-80D3-CEF0F35427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08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461" y="4180095"/>
            <a:ext cx="229904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2743" y="2486221"/>
            <a:ext cx="2021456" cy="145032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81461" y="4837558"/>
            <a:ext cx="2298410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8" y="4179596"/>
            <a:ext cx="231779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509453"/>
            <a:ext cx="2025182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37558"/>
            <a:ext cx="2330903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1" y="4179595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509453"/>
            <a:ext cx="2018839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1" y="4837558"/>
            <a:ext cx="229949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182E7D-66F4-4056-80D3-CEF0F35427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11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6E3E3F0-DEA0-407C-B52E-83BF001EEB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74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077347" cy="457199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44D8576-BCA6-435F-9A5E-027C3C0410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06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3202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9638" y="6365499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8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D182E7D-66F4-4056-80D3-CEF0F35427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7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6C62-4571-4AD4-8C95-D271EE94F8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1D6824-B2C5-4C17-B3A0-8850508C7E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huck Norris - Walker Texas Ranger 1993 - Photographic print for sale">
            <a:extLst>
              <a:ext uri="{FF2B5EF4-FFF2-40B4-BE49-F238E27FC236}">
                <a16:creationId xmlns:a16="http://schemas.microsoft.com/office/drawing/2014/main" id="{8CE257A2-43E0-49CA-999E-D413D9570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1114"/>
            <a:ext cx="5513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FEB553-F537-4469-B219-5BDAE4E1F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594335"/>
            <a:ext cx="3520360" cy="4400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18B91D-DB1C-4CD0-B3BD-F7E215A60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0"/>
            <a:ext cx="3657600" cy="26646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F203D1-C09C-4E86-9A5E-08A6A42F78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91" r="2823" b="1"/>
          <a:stretch/>
        </p:blipFill>
        <p:spPr>
          <a:xfrm>
            <a:off x="-685800" y="-299714"/>
            <a:ext cx="6400800" cy="715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78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“For thou art an holy people unto the </a:t>
            </a:r>
            <a:r>
              <a:rPr lang="en-US" sz="2800" cap="small" dirty="0">
                <a:effectLst/>
              </a:rPr>
              <a:t>Lord</a:t>
            </a:r>
            <a:r>
              <a:rPr lang="en-US" sz="2800" dirty="0"/>
              <a:t> thy God: the </a:t>
            </a:r>
            <a:r>
              <a:rPr lang="en-US" sz="2800" cap="small" dirty="0">
                <a:effectLst/>
              </a:rPr>
              <a:t>Lord</a:t>
            </a:r>
            <a:r>
              <a:rPr lang="en-US" sz="2800" dirty="0"/>
              <a:t> thy God hath chosen thee to be a special people unto himself, above all people that are upon the face of the earth.”</a:t>
            </a:r>
          </a:p>
          <a:p>
            <a:pPr marL="0" indent="0">
              <a:buNone/>
            </a:pPr>
            <a:r>
              <a:rPr lang="en-US" sz="2800" i="1" dirty="0"/>
              <a:t>            – Deuteronomy 7:6; 14:2</a:t>
            </a:r>
          </a:p>
        </p:txBody>
      </p:sp>
    </p:spTree>
    <p:extLst>
      <p:ext uri="{BB962C8B-B14F-4D97-AF65-F5344CB8AC3E}">
        <p14:creationId xmlns:p14="http://schemas.microsoft.com/office/powerpoint/2010/main" val="2404138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“For thou hast confirmed to thyself thy people Israel to be a people unto thee for ever: and thou, L</a:t>
            </a:r>
            <a:r>
              <a:rPr lang="en-US" sz="2400" dirty="0"/>
              <a:t>ORD</a:t>
            </a:r>
            <a:r>
              <a:rPr lang="en-US" sz="2800" dirty="0"/>
              <a:t>, art become their God.” </a:t>
            </a:r>
            <a:r>
              <a:rPr lang="en-US" sz="2800" i="1" dirty="0"/>
              <a:t>– II Samuel 7:24</a:t>
            </a:r>
          </a:p>
        </p:txBody>
      </p:sp>
    </p:spTree>
    <p:extLst>
      <p:ext uri="{BB962C8B-B14F-4D97-AF65-F5344CB8AC3E}">
        <p14:creationId xmlns:p14="http://schemas.microsoft.com/office/powerpoint/2010/main" val="759830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“Blessed be the L</a:t>
            </a:r>
            <a:r>
              <a:rPr lang="en-US" sz="2400" dirty="0"/>
              <a:t>ORD</a:t>
            </a:r>
            <a:r>
              <a:rPr lang="en-US" sz="2800" dirty="0"/>
              <a:t> thy God, which delighted in thee, to set thee on the throne of Israel: because </a:t>
            </a:r>
            <a:r>
              <a:rPr lang="en-US" sz="2800" b="1" dirty="0">
                <a:highlight>
                  <a:srgbClr val="FFFF00"/>
                </a:highlight>
              </a:rPr>
              <a:t>the L</a:t>
            </a:r>
            <a:r>
              <a:rPr lang="en-US" sz="2400" b="1" dirty="0">
                <a:highlight>
                  <a:srgbClr val="FFFF00"/>
                </a:highlight>
              </a:rPr>
              <a:t>ORD</a:t>
            </a:r>
            <a:r>
              <a:rPr lang="en-US" sz="2800" b="1" dirty="0">
                <a:highlight>
                  <a:srgbClr val="FFFF00"/>
                </a:highlight>
              </a:rPr>
              <a:t> loved Israel for ever</a:t>
            </a:r>
            <a:r>
              <a:rPr lang="en-US" sz="2800" dirty="0">
                <a:highlight>
                  <a:srgbClr val="FFFF00"/>
                </a:highlight>
              </a:rPr>
              <a:t>, </a:t>
            </a:r>
            <a:r>
              <a:rPr lang="en-US" sz="2800" dirty="0"/>
              <a:t>therefore made he thee king, to do judgment and justice.” </a:t>
            </a:r>
            <a:r>
              <a:rPr lang="en-US" sz="2800" i="1" dirty="0"/>
              <a:t>– I Kings 10:9</a:t>
            </a:r>
          </a:p>
        </p:txBody>
      </p:sp>
    </p:spTree>
    <p:extLst>
      <p:ext uri="{BB962C8B-B14F-4D97-AF65-F5344CB8AC3E}">
        <p14:creationId xmlns:p14="http://schemas.microsoft.com/office/powerpoint/2010/main" val="1158046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“He hath remembered his covenant for ever, the word which he commanded to a thousand generations. Which covenant he made with Abraham, and his oath unto Isaac; and confirmed the same unto Jacob for a law, and to Israel for an everlasting covenant.” </a:t>
            </a:r>
            <a:r>
              <a:rPr lang="en-US" sz="2800" i="1" dirty="0"/>
              <a:t>– Psalm 105:8-10</a:t>
            </a:r>
          </a:p>
        </p:txBody>
      </p:sp>
    </p:spTree>
    <p:extLst>
      <p:ext uri="{BB962C8B-B14F-4D97-AF65-F5344CB8AC3E}">
        <p14:creationId xmlns:p14="http://schemas.microsoft.com/office/powerpoint/2010/main" val="361829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“For the L</a:t>
            </a:r>
            <a:r>
              <a:rPr lang="en-US" sz="2400" dirty="0"/>
              <a:t>ORD</a:t>
            </a:r>
            <a:r>
              <a:rPr lang="en-US" sz="2800" dirty="0"/>
              <a:t> hath chosen Jacob unto himself, and Israel for his peculiar treasure.” </a:t>
            </a:r>
            <a:r>
              <a:rPr lang="en-US" sz="2800" i="1" dirty="0"/>
              <a:t>– Psalm 135:4</a:t>
            </a:r>
          </a:p>
        </p:txBody>
      </p:sp>
    </p:spTree>
    <p:extLst>
      <p:ext uri="{BB962C8B-B14F-4D97-AF65-F5344CB8AC3E}">
        <p14:creationId xmlns:p14="http://schemas.microsoft.com/office/powerpoint/2010/main" val="423895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982159" cy="3606800"/>
          </a:xfrm>
        </p:spPr>
        <p:txBody>
          <a:bodyPr>
            <a:normAutofit/>
          </a:bodyPr>
          <a:lstStyle/>
          <a:p>
            <a:r>
              <a:rPr lang="en-US" sz="2800" dirty="0"/>
              <a:t>“But now thus saith the Lord that created thee, O Jacob, and he that formed thee, O Israel, Fear not: for I have redeemed thee, I have called thee by thy name, thou art mine.”     </a:t>
            </a:r>
            <a:r>
              <a:rPr lang="en-US" sz="2800" i="1" dirty="0"/>
              <a:t>– Isaiah 43:1</a:t>
            </a:r>
          </a:p>
        </p:txBody>
      </p:sp>
    </p:spTree>
    <p:extLst>
      <p:ext uri="{BB962C8B-B14F-4D97-AF65-F5344CB8AC3E}">
        <p14:creationId xmlns:p14="http://schemas.microsoft.com/office/powerpoint/2010/main" val="1260045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982159" cy="3606800"/>
          </a:xfrm>
        </p:spPr>
        <p:txBody>
          <a:bodyPr>
            <a:normAutofit/>
          </a:bodyPr>
          <a:lstStyle/>
          <a:p>
            <a:r>
              <a:rPr lang="en-US" sz="2800" dirty="0"/>
              <a:t>“Yet now hear, O Jacob my servant; and Israel, whom I have chosen: Thus saith the Lord that made thee, and formed thee from the womb, which will help thee; Fear not, O Jacob, my servant; and thou, </a:t>
            </a:r>
            <a:r>
              <a:rPr lang="en-US" sz="2800" dirty="0" err="1"/>
              <a:t>Jesurun</a:t>
            </a:r>
            <a:r>
              <a:rPr lang="en-US" sz="2800" dirty="0"/>
              <a:t>, whom I have chosen.” </a:t>
            </a:r>
            <a:r>
              <a:rPr lang="en-US" sz="2800" i="1" dirty="0"/>
              <a:t>– Isaiah 44:1-2</a:t>
            </a:r>
          </a:p>
        </p:txBody>
      </p:sp>
    </p:spTree>
    <p:extLst>
      <p:ext uri="{BB962C8B-B14F-4D97-AF65-F5344CB8AC3E}">
        <p14:creationId xmlns:p14="http://schemas.microsoft.com/office/powerpoint/2010/main" val="205464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982159" cy="36068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“But Zion said, The L</a:t>
            </a:r>
            <a:r>
              <a:rPr lang="en-US" sz="2400" dirty="0"/>
              <a:t>ORD</a:t>
            </a:r>
            <a:r>
              <a:rPr lang="en-US" sz="2800" dirty="0"/>
              <a:t> hath forsaken me, and my L</a:t>
            </a:r>
            <a:r>
              <a:rPr lang="en-US" sz="2600" dirty="0"/>
              <a:t>ORD</a:t>
            </a:r>
            <a:r>
              <a:rPr lang="en-US" sz="2800" dirty="0"/>
              <a:t> hath forgotten me. Can a woman forget her sucking child, that she should not have compassion on the son of her womb? Yea, they may forget, yet I will not forget thee. Behold, I have graven thee upon the palms of my hands; thy walls are continually before me.” </a:t>
            </a:r>
            <a:r>
              <a:rPr lang="en-US" sz="2800" i="1" dirty="0"/>
              <a:t>– Isaiah 49:14-16</a:t>
            </a:r>
          </a:p>
        </p:txBody>
      </p:sp>
    </p:spTree>
    <p:extLst>
      <p:ext uri="{BB962C8B-B14F-4D97-AF65-F5344CB8AC3E}">
        <p14:creationId xmlns:p14="http://schemas.microsoft.com/office/powerpoint/2010/main" val="2907762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“The L</a:t>
            </a:r>
            <a:r>
              <a:rPr lang="en-US" sz="2400" dirty="0"/>
              <a:t>ORD</a:t>
            </a:r>
            <a:r>
              <a:rPr lang="en-US" sz="2800" dirty="0"/>
              <a:t> hath appeared of old unto me, saying, Yea, I have loved thee with an everlasting love: therefore with lovingkindness have I drawn thee.”</a:t>
            </a:r>
            <a:r>
              <a:rPr lang="en-US" sz="2800" i="1" dirty="0"/>
              <a:t> – Jeremiah 31:3</a:t>
            </a:r>
          </a:p>
        </p:txBody>
      </p:sp>
    </p:spTree>
    <p:extLst>
      <p:ext uri="{BB962C8B-B14F-4D97-AF65-F5344CB8AC3E}">
        <p14:creationId xmlns:p14="http://schemas.microsoft.com/office/powerpoint/2010/main" val="2645414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753559" cy="36068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“Thus saith the L</a:t>
            </a:r>
            <a:r>
              <a:rPr lang="en-US" sz="2400" dirty="0"/>
              <a:t>ORD</a:t>
            </a:r>
            <a:r>
              <a:rPr lang="en-US" sz="2800" dirty="0"/>
              <a:t>, which giveth the sun for a light by day, and the ordinances of the moon and of the stars for a light by night . . . If those ordinances depart from before me, saith the L</a:t>
            </a:r>
            <a:r>
              <a:rPr lang="en-US" sz="2400" dirty="0"/>
              <a:t>ORD</a:t>
            </a:r>
            <a:r>
              <a:rPr lang="en-US" sz="2800" dirty="0"/>
              <a:t>, then the seed of Israel also shall cease from being a nation before me for ever.”              </a:t>
            </a:r>
            <a:r>
              <a:rPr lang="en-US" sz="2800" i="1" dirty="0"/>
              <a:t>– Jeremiah 31:35, 36</a:t>
            </a:r>
          </a:p>
        </p:txBody>
      </p:sp>
    </p:spTree>
    <p:extLst>
      <p:ext uri="{BB962C8B-B14F-4D97-AF65-F5344CB8AC3E}">
        <p14:creationId xmlns:p14="http://schemas.microsoft.com/office/powerpoint/2010/main" val="819881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753559" cy="3606800"/>
          </a:xfrm>
        </p:spPr>
        <p:txBody>
          <a:bodyPr>
            <a:normAutofit/>
          </a:bodyPr>
          <a:lstStyle/>
          <a:p>
            <a:r>
              <a:rPr lang="en-US" sz="2800" dirty="0"/>
              <a:t>“Thus saith the L</a:t>
            </a:r>
            <a:r>
              <a:rPr lang="en-US" sz="2400" dirty="0"/>
              <a:t>ORD</a:t>
            </a:r>
            <a:r>
              <a:rPr lang="en-US" sz="2800" dirty="0"/>
              <a:t>, If heaven above can be measured, and the foundation of the earth searched out beneath, I will also cast off all the seed of Israel for all that they have done, saith the L</a:t>
            </a:r>
            <a:r>
              <a:rPr lang="en-US" sz="2400" dirty="0"/>
              <a:t>ORD</a:t>
            </a:r>
            <a:r>
              <a:rPr lang="en-US" sz="2800" dirty="0"/>
              <a:t>.”             </a:t>
            </a:r>
            <a:r>
              <a:rPr lang="en-US" sz="2800" i="1" dirty="0"/>
              <a:t> </a:t>
            </a:r>
            <a:r>
              <a:rPr lang="en-US" sz="2400" i="1" dirty="0"/>
              <a:t>– Jeremiah 31:37</a:t>
            </a:r>
          </a:p>
        </p:txBody>
      </p:sp>
    </p:spTree>
    <p:extLst>
      <p:ext uri="{BB962C8B-B14F-4D97-AF65-F5344CB8AC3E}">
        <p14:creationId xmlns:p14="http://schemas.microsoft.com/office/powerpoint/2010/main" val="3674231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982159" cy="360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“For thus saith the LORD of hosts; After the glory hath he sent me unto the nations which spoiled you: for he that </a:t>
            </a:r>
            <a:r>
              <a:rPr lang="en-US" sz="3200" dirty="0" err="1"/>
              <a:t>toucheth</a:t>
            </a:r>
            <a:r>
              <a:rPr lang="en-US" sz="3200" dirty="0"/>
              <a:t> you </a:t>
            </a:r>
            <a:r>
              <a:rPr lang="en-US" sz="3200" dirty="0" err="1"/>
              <a:t>toucheth</a:t>
            </a:r>
            <a:r>
              <a:rPr lang="en-US" sz="3200" dirty="0"/>
              <a:t> the apple of his eye.“</a:t>
            </a:r>
          </a:p>
          <a:p>
            <a:pPr marL="0" indent="0">
              <a:buNone/>
            </a:pPr>
            <a:r>
              <a:rPr lang="en-US" sz="2800" i="1" dirty="0"/>
              <a:t> – Zechariah 2:8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9507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9295DF-05BA-4AE6-83FC-2149EF4B9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486" y="2333172"/>
            <a:ext cx="3762828" cy="3762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41398D-87A9-4966-8720-0996EBA5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God </a:t>
            </a:r>
            <a:r>
              <a:rPr lang="en-US" sz="4400" b="1" i="1" dirty="0"/>
              <a:t>CHERISHES</a:t>
            </a:r>
            <a:r>
              <a:rPr lang="en-US" sz="4400" dirty="0"/>
              <a:t> Israel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E6D00-F5A0-4695-A2C1-0C629BE6B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362200"/>
            <a:ext cx="4572000" cy="4191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6500" dirty="0"/>
              <a:t>Satan </a:t>
            </a:r>
            <a:r>
              <a:rPr lang="en-US" sz="7300" b="1" i="1" dirty="0">
                <a:solidFill>
                  <a:srgbClr val="C00000"/>
                </a:solidFill>
              </a:rPr>
              <a:t>HATES</a:t>
            </a:r>
            <a:r>
              <a:rPr lang="en-US" sz="6500" dirty="0"/>
              <a:t> Israel</a:t>
            </a:r>
          </a:p>
          <a:p>
            <a:pPr marL="0" indent="0">
              <a:buNone/>
            </a:pPr>
            <a:r>
              <a:rPr lang="en-US" sz="4400" dirty="0"/>
              <a:t>(Revelation 12)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“He was a murderer from the beginning, and abode not in the truth, because there is no truth in him. When he </a:t>
            </a:r>
            <a:r>
              <a:rPr lang="en-US" sz="4400" dirty="0" err="1"/>
              <a:t>speaketh</a:t>
            </a:r>
            <a:r>
              <a:rPr lang="en-US" sz="4400" dirty="0"/>
              <a:t> a lie, he </a:t>
            </a:r>
            <a:r>
              <a:rPr lang="en-US" sz="4400" dirty="0" err="1"/>
              <a:t>speaketh</a:t>
            </a:r>
            <a:r>
              <a:rPr lang="en-US" sz="4400" dirty="0"/>
              <a:t> of his own: for </a:t>
            </a:r>
            <a:r>
              <a:rPr lang="en-US" sz="4400" b="1" i="1" dirty="0"/>
              <a:t>he is a liar, and the father of it</a:t>
            </a:r>
            <a:r>
              <a:rPr lang="en-US" sz="4400" i="1" dirty="0"/>
              <a:t>.” </a:t>
            </a:r>
          </a:p>
          <a:p>
            <a:pPr marL="0" indent="0">
              <a:buNone/>
            </a:pPr>
            <a:r>
              <a:rPr lang="en-US" sz="4400" i="1" dirty="0"/>
              <a:t>– John 8:44</a:t>
            </a:r>
          </a:p>
        </p:txBody>
      </p:sp>
    </p:spTree>
    <p:extLst>
      <p:ext uri="{BB962C8B-B14F-4D97-AF65-F5344CB8AC3E}">
        <p14:creationId xmlns:p14="http://schemas.microsoft.com/office/powerpoint/2010/main" val="328567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FEB2-5A96-4384-8D9E-24E75065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902" y="-458789"/>
            <a:ext cx="3789256" cy="35761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B9AA4D96-E5B9-4AD1-9286-140B1CF17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548" y="152400"/>
            <a:ext cx="3067961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D2666-EA52-40F6-B57B-D92053A21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367644"/>
            <a:ext cx="6858000" cy="38807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i="1" dirty="0"/>
              <a:t>“What genocidal regime gives a million polio vaccinations to the enemy's population?</a:t>
            </a:r>
            <a:br>
              <a:rPr lang="en-US" sz="2800" dirty="0"/>
            </a:br>
            <a:r>
              <a:rPr lang="en-US" sz="2800" i="1" dirty="0"/>
              <a:t>What genocidal regime enables the distribution of 2 million tons of food into Gaza? That's a ton for every person.</a:t>
            </a:r>
            <a:br>
              <a:rPr lang="en-US" sz="2800" dirty="0"/>
            </a:br>
            <a:r>
              <a:rPr lang="en-US" sz="2800" i="1" dirty="0"/>
              <a:t>Accusing Israel of genocide is the greatest lie of the century!”</a:t>
            </a:r>
          </a:p>
          <a:p>
            <a:pPr marL="0" indent="0">
              <a:buNone/>
            </a:pPr>
            <a:r>
              <a:rPr lang="en-US" sz="2000" i="1" dirty="0"/>
              <a:t>– Benjamin Netanyahu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A2E79-CCE6-43D7-B4EF-38F2422C45F0}"/>
              </a:ext>
            </a:extLst>
          </p:cNvPr>
          <p:cNvSpPr txBox="1"/>
          <p:nvPr/>
        </p:nvSpPr>
        <p:spPr>
          <a:xfrm>
            <a:off x="685800" y="914400"/>
            <a:ext cx="49920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Genocide Lie</a:t>
            </a:r>
          </a:p>
        </p:txBody>
      </p:sp>
    </p:spTree>
    <p:extLst>
      <p:ext uri="{BB962C8B-B14F-4D97-AF65-F5344CB8AC3E}">
        <p14:creationId xmlns:p14="http://schemas.microsoft.com/office/powerpoint/2010/main" val="2373279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52C5C-0860-47CE-BD01-3D40C86D2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is “genocide?”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4C5B2-C4E4-4853-8234-475FF6FCA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38400"/>
            <a:ext cx="6753559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i="1" dirty="0">
                <a:solidFill>
                  <a:srgbClr val="178BD3"/>
                </a:solidFill>
              </a:rPr>
              <a:t>Genos: race, tribe, people group</a:t>
            </a:r>
          </a:p>
          <a:p>
            <a:r>
              <a:rPr lang="en-US" sz="2800" dirty="0"/>
              <a:t>The deliberate and systematic killing or persecution of a large number of people from a particular national or ethnic group </a:t>
            </a:r>
            <a:r>
              <a:rPr lang="en-US" sz="2800" i="1" dirty="0">
                <a:highlight>
                  <a:srgbClr val="FFFF00"/>
                </a:highlight>
              </a:rPr>
              <a:t>with the aim of destroying that nation or ethnicity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985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56B36-D358-45C8-B82F-32DCA82A4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Genocide Lie</a:t>
            </a:r>
          </a:p>
        </p:txBody>
      </p:sp>
      <p:sp>
        <p:nvSpPr>
          <p:cNvPr id="5" name="AutoShape 4" descr="blob:https://www.facebook.com/c75f5da8-a2e3-4185-ae14-48184ab66bce">
            <a:extLst>
              <a:ext uri="{FF2B5EF4-FFF2-40B4-BE49-F238E27FC236}">
                <a16:creationId xmlns:a16="http://schemas.microsoft.com/office/drawing/2014/main" id="{E5E07FF6-7C19-463C-BC71-0BA3E5F65960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en-US" sz="2400" dirty="0"/>
              <a:t>96% of Jews in Poland were murdered by the Nazis – that’s genocide</a:t>
            </a:r>
          </a:p>
          <a:p>
            <a:pPr marL="0" indent="0">
              <a:buNone/>
            </a:pPr>
            <a:r>
              <a:rPr lang="en-US" sz="2400" dirty="0"/>
              <a:t>3% of Gaza’s population, mostly male combatants, were killed in a war they started. That is not genocide </a:t>
            </a:r>
          </a:p>
          <a:p>
            <a:pPr marL="0" indent="0">
              <a:buNone/>
            </a:pPr>
            <a:r>
              <a:rPr lang="en-US" sz="2400" i="1" dirty="0"/>
              <a:t>– Dr. </a:t>
            </a:r>
            <a:r>
              <a:rPr lang="en-US" sz="2400" i="1" dirty="0" err="1"/>
              <a:t>Maalouf</a:t>
            </a:r>
            <a:r>
              <a:rPr lang="en-US" sz="2400" i="1" dirty="0"/>
              <a:t> on X.com</a:t>
            </a:r>
          </a:p>
          <a:p>
            <a:pPr marL="0" indent="0">
              <a:buNone/>
            </a:pPr>
            <a:r>
              <a:rPr lang="en-US" sz="2800" b="1" i="1" dirty="0">
                <a:highlight>
                  <a:srgbClr val="FFFF00"/>
                </a:highlight>
              </a:rPr>
              <a:t>FACT: The population of Gaza has grown 4% every year since 2023</a:t>
            </a:r>
          </a:p>
        </p:txBody>
      </p:sp>
    </p:spTree>
    <p:extLst>
      <p:ext uri="{BB962C8B-B14F-4D97-AF65-F5344CB8AC3E}">
        <p14:creationId xmlns:p14="http://schemas.microsoft.com/office/powerpoint/2010/main" val="281242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F57E9-02BD-41A3-AEF0-D9BCAD30D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788114-7951-49F3-9424-DD5866124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01" y="0"/>
            <a:ext cx="5490297" cy="6934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1D481D-8FF7-4DE5-938A-59A0FFDEFBDF}"/>
              </a:ext>
            </a:extLst>
          </p:cNvPr>
          <p:cNvSpPr txBox="1"/>
          <p:nvPr/>
        </p:nvSpPr>
        <p:spPr>
          <a:xfrm>
            <a:off x="26655" y="1977258"/>
            <a:ext cx="4369738" cy="23083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Blood-libel:</a:t>
            </a:r>
            <a:r>
              <a:rPr lang="en-US" sz="2400" dirty="0"/>
              <a:t> “The allegation that Jews murder non-Jews, especially Christians, in order to obtain blood for the Passover or other rituals”</a:t>
            </a:r>
          </a:p>
          <a:p>
            <a:r>
              <a:rPr lang="en-US" sz="2400" i="1" dirty="0"/>
              <a:t>– Encyclopedia Judaica </a:t>
            </a:r>
          </a:p>
        </p:txBody>
      </p:sp>
    </p:spTree>
    <p:extLst>
      <p:ext uri="{BB962C8B-B14F-4D97-AF65-F5344CB8AC3E}">
        <p14:creationId xmlns:p14="http://schemas.microsoft.com/office/powerpoint/2010/main" val="2772841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pen photo">
            <a:extLst>
              <a:ext uri="{FF2B5EF4-FFF2-40B4-BE49-F238E27FC236}">
                <a16:creationId xmlns:a16="http://schemas.microsoft.com/office/drawing/2014/main" id="{5AE2E601-01F4-42DE-867D-A2EB2EA0B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99" y="32657"/>
            <a:ext cx="3244387" cy="1816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B8BAF2-D29F-4CB5-931E-34E919AA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Hatred of Israel/Jews on the 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4773B-89FA-45B9-AA10-851311209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United Kingdom – 2,000 incidents of antisemitism in 2026</a:t>
            </a:r>
          </a:p>
          <a:p>
            <a:r>
              <a:rPr lang="en-US" sz="2800" dirty="0"/>
              <a:t>F.B.I. – 69% of religion based hate crimes target Jews</a:t>
            </a:r>
          </a:p>
          <a:p>
            <a:r>
              <a:rPr lang="en-US" sz="2800" dirty="0"/>
              <a:t>TIME magazine – acts of antisemitism increased 361% from 2023 to 2025</a:t>
            </a:r>
          </a:p>
          <a:p>
            <a:r>
              <a:rPr lang="en-US" sz="2800" dirty="0"/>
              <a:t>Holocaust survivors </a:t>
            </a:r>
            <a:r>
              <a:rPr lang="en-US" sz="2800" i="1" dirty="0"/>
              <a:t>– “we live in an era equivalent to Europe in 1938”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77BD7B-FE5D-4CC3-A561-86160AE6F666}"/>
              </a:ext>
            </a:extLst>
          </p:cNvPr>
          <p:cNvSpPr txBox="1"/>
          <p:nvPr/>
        </p:nvSpPr>
        <p:spPr>
          <a:xfrm>
            <a:off x="5754982" y="1829278"/>
            <a:ext cx="3469219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Walter Bingham – </a:t>
            </a:r>
            <a:r>
              <a:rPr lang="en-US" sz="2400" i="1" dirty="0"/>
              <a:t>101 </a:t>
            </a:r>
          </a:p>
        </p:txBody>
      </p:sp>
    </p:spTree>
    <p:extLst>
      <p:ext uri="{BB962C8B-B14F-4D97-AF65-F5344CB8AC3E}">
        <p14:creationId xmlns:p14="http://schemas.microsoft.com/office/powerpoint/2010/main" val="123400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B6FD4-A95D-4AC5-94BE-90C36C819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40" y="927099"/>
            <a:ext cx="6601160" cy="673101"/>
          </a:xfrm>
        </p:spPr>
        <p:txBody>
          <a:bodyPr/>
          <a:lstStyle/>
          <a:p>
            <a:r>
              <a:rPr lang="en-US" sz="3600" dirty="0"/>
              <a:t>Why should it matter to us what happens to Israel?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97EC9-2BE5-498F-A5A3-F164F2AC9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829759" cy="3911600"/>
          </a:xfrm>
        </p:spPr>
        <p:txBody>
          <a:bodyPr>
            <a:normAutofit fontScale="85000" lnSpcReduction="20000"/>
          </a:bodyPr>
          <a:lstStyle/>
          <a:p>
            <a:r>
              <a:rPr lang="en-US" sz="3200" i="1" dirty="0"/>
              <a:t>Because it matters to our Father in Heaven </a:t>
            </a:r>
          </a:p>
          <a:p>
            <a:r>
              <a:rPr lang="en-US" sz="3200" i="1" dirty="0"/>
              <a:t>God has ordained to be glorified through Israel</a:t>
            </a:r>
          </a:p>
          <a:p>
            <a:r>
              <a:rPr lang="en-US" sz="3200" i="1" dirty="0"/>
              <a:t>If God’s promises to Israel have failed, how can we count on His faithfulness to us?</a:t>
            </a:r>
          </a:p>
          <a:p>
            <a:r>
              <a:rPr lang="en-US" sz="3200" i="1" dirty="0"/>
              <a:t>We owe a great debt to the Jews</a:t>
            </a:r>
          </a:p>
          <a:p>
            <a:r>
              <a:rPr lang="en-US" sz="3200" i="1" dirty="0"/>
              <a:t>We will give account for how we treat His chosen people</a:t>
            </a:r>
          </a:p>
          <a:p>
            <a:pPr marL="0" indent="0">
              <a:buNone/>
            </a:pPr>
            <a:endParaRPr lang="en-US" sz="3200" i="1" dirty="0"/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8639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BF8C-8BF0-4C27-8E34-A221D7E7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“Replacement Theology?”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B2510-CD0D-43DC-BA03-B4B4AD2B3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400301"/>
            <a:ext cx="6343201" cy="353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belief that the Christian Church has replaced Israel as God’s chosen people, inheriting the covenant promises originally given to the Jewish nation.</a:t>
            </a:r>
          </a:p>
          <a:p>
            <a:pPr marL="0" indent="0">
              <a:buNone/>
            </a:pPr>
            <a:r>
              <a:rPr lang="en-US" sz="2800" i="1" dirty="0">
                <a:solidFill>
                  <a:srgbClr val="0060A8"/>
                </a:solidFill>
              </a:rPr>
              <a:t>– an offshoot of Reformed/Covenant Theology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1E7BC6-3771-4F3D-A4C1-0EBD0313D5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62" y="2095052"/>
            <a:ext cx="1339022" cy="201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utoShape 4" descr="John Piper on the Values of Reading Historic Christian Biography -  VanceChristie.com">
            <a:extLst>
              <a:ext uri="{FF2B5EF4-FFF2-40B4-BE49-F238E27FC236}">
                <a16:creationId xmlns:a16="http://schemas.microsoft.com/office/drawing/2014/main" id="{C5AF76FA-FF61-4388-8395-54A7227B10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56ED92-3C7A-4F3A-83D3-F992ED386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184" y="3886200"/>
            <a:ext cx="2418559" cy="1371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CDF278-28D0-403E-86BF-9C855D87F8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5194594"/>
            <a:ext cx="1752059" cy="1499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Archivo:Tucker Carlson (52586718370) (cropped).jpg - Wikipedia, la enciclopedia libre">
            <a:extLst>
              <a:ext uri="{FF2B5EF4-FFF2-40B4-BE49-F238E27FC236}">
                <a16:creationId xmlns:a16="http://schemas.microsoft.com/office/drawing/2014/main" id="{B805193D-CA5E-4911-A047-FEF4F1CC7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9" y="684382"/>
            <a:ext cx="1224763" cy="164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ile:Candace Owens (53807789857) (cropped).jpg - Wikimedia Commons">
            <a:extLst>
              <a:ext uri="{FF2B5EF4-FFF2-40B4-BE49-F238E27FC236}">
                <a16:creationId xmlns:a16="http://schemas.microsoft.com/office/drawing/2014/main" id="{A9A07CC9-C510-494B-92D7-1663C3536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320" y="462085"/>
            <a:ext cx="1229539" cy="163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44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453AD-5351-4331-BF52-5A22AB109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two </a:t>
            </a:r>
            <a:r>
              <a:rPr lang="en-US" i="1" dirty="0">
                <a:latin typeface="Comic Sans MS" panose="030F0702030302020204" pitchFamily="66" charset="0"/>
              </a:rPr>
              <a:t>“evil masterminds” </a:t>
            </a:r>
            <a:r>
              <a:rPr lang="en-US" dirty="0"/>
              <a:t>behind Dispensationalism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DE5BBD-B9FF-49F9-AE53-CA15D0194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304080"/>
            <a:ext cx="2109541" cy="3114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433EDA-107E-4F2A-91C5-9B05C9501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261" y="2336799"/>
            <a:ext cx="2398861" cy="3137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E006F6-EBF5-4B0B-9D3E-7CE19FC58075}"/>
              </a:ext>
            </a:extLst>
          </p:cNvPr>
          <p:cNvSpPr txBox="1"/>
          <p:nvPr/>
        </p:nvSpPr>
        <p:spPr>
          <a:xfrm>
            <a:off x="866440" y="5407681"/>
            <a:ext cx="3456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John Nelson Darby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7D8567-B722-4A31-9A8F-0D6784B348A7}"/>
              </a:ext>
            </a:extLst>
          </p:cNvPr>
          <p:cNvSpPr txBox="1"/>
          <p:nvPr/>
        </p:nvSpPr>
        <p:spPr>
          <a:xfrm>
            <a:off x="5648020" y="545034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C. I. Scofield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9462EAF7-5E85-419B-987D-1CCD71F358BF}"/>
              </a:ext>
            </a:extLst>
          </p:cNvPr>
          <p:cNvSpPr/>
          <p:nvPr/>
        </p:nvSpPr>
        <p:spPr>
          <a:xfrm>
            <a:off x="6705600" y="762000"/>
            <a:ext cx="1981200" cy="993648"/>
          </a:xfrm>
          <a:prstGeom prst="wedgeRoundRectCallout">
            <a:avLst>
              <a:gd name="adj1" fmla="val -85283"/>
              <a:gd name="adj2" fmla="val 7929"/>
              <a:gd name="adj3" fmla="val 16667"/>
            </a:avLst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False!!</a:t>
            </a:r>
          </a:p>
        </p:txBody>
      </p:sp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692874BB-5F6A-4D64-A6A3-F594209295EB}"/>
              </a:ext>
            </a:extLst>
          </p:cNvPr>
          <p:cNvSpPr/>
          <p:nvPr/>
        </p:nvSpPr>
        <p:spPr>
          <a:xfrm>
            <a:off x="-533400" y="198780"/>
            <a:ext cx="8305800" cy="201102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5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7620000" cy="3733800"/>
          </a:xfrm>
        </p:spPr>
        <p:txBody>
          <a:bodyPr>
            <a:normAutofit fontScale="85000" lnSpcReduction="20000"/>
          </a:bodyPr>
          <a:lstStyle/>
          <a:p>
            <a:pPr algn="ctr">
              <a:buFont typeface="Wingdings" pitchFamily="2" charset="2"/>
              <a:buNone/>
            </a:pPr>
            <a:r>
              <a:rPr lang="en-US" sz="4400" b="1" dirty="0">
                <a:solidFill>
                  <a:schemeClr val="tx1"/>
                </a:solidFill>
              </a:rPr>
              <a:t>Election = God Choosing</a:t>
            </a:r>
          </a:p>
          <a:p>
            <a:pPr algn="ctr">
              <a:buFont typeface="Wingdings" pitchFamily="2" charset="2"/>
              <a:buNone/>
            </a:pPr>
            <a:r>
              <a:rPr lang="en-US" sz="3600" dirty="0">
                <a:solidFill>
                  <a:schemeClr val="tx1"/>
                </a:solidFill>
              </a:rPr>
              <a:t>A choosing that is on the basis of </a:t>
            </a:r>
            <a:r>
              <a:rPr lang="en-US" sz="6400" b="1" i="1" u="sng" dirty="0">
                <a:solidFill>
                  <a:srgbClr val="178BD3"/>
                </a:solidFill>
              </a:rPr>
              <a:t>GRACE</a:t>
            </a:r>
          </a:p>
          <a:p>
            <a:pPr algn="ctr">
              <a:buFont typeface="Wingdings" pitchFamily="2" charset="2"/>
              <a:buNone/>
            </a:pPr>
            <a:r>
              <a:rPr lang="en-US" sz="4200" i="1" dirty="0">
                <a:solidFill>
                  <a:schemeClr val="tx1"/>
                </a:solidFill>
              </a:rPr>
              <a:t>= God choosing for inheritance, blessing &amp; glory ALL those who receive His Son by GRACE through FAITH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D9FEA7-1070-4C95-A151-3D95DAECE575}"/>
              </a:ext>
            </a:extLst>
          </p:cNvPr>
          <p:cNvSpPr txBox="1"/>
          <p:nvPr/>
        </p:nvSpPr>
        <p:spPr>
          <a:xfrm>
            <a:off x="1066800" y="762000"/>
            <a:ext cx="646523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The Election </a:t>
            </a:r>
            <a:r>
              <a:rPr lang="en-US" sz="4400" b="1" i="1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OF</a:t>
            </a:r>
            <a:r>
              <a:rPr lang="en-US" sz="4400" b="1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b="1" i="1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GRACE</a:t>
            </a:r>
          </a:p>
          <a:p>
            <a:r>
              <a:rPr lang="en-US" sz="3200" i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– Romans 11:5-6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4D8BDB-000C-442C-B801-01678E9E7253}"/>
              </a:ext>
            </a:extLst>
          </p:cNvPr>
          <p:cNvSpPr/>
          <p:nvPr/>
        </p:nvSpPr>
        <p:spPr>
          <a:xfrm>
            <a:off x="838200" y="1155440"/>
            <a:ext cx="7467600" cy="5181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32A643-C570-4011-A63D-E8FE366F7BAB}"/>
              </a:ext>
            </a:extLst>
          </p:cNvPr>
          <p:cNvSpPr/>
          <p:nvPr/>
        </p:nvSpPr>
        <p:spPr>
          <a:xfrm>
            <a:off x="2514600" y="4279641"/>
            <a:ext cx="4114800" cy="20573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26F0A0-37C6-4B99-94F8-2B0904AB349A}"/>
              </a:ext>
            </a:extLst>
          </p:cNvPr>
          <p:cNvSpPr txBox="1"/>
          <p:nvPr/>
        </p:nvSpPr>
        <p:spPr>
          <a:xfrm>
            <a:off x="1676400" y="1982450"/>
            <a:ext cx="548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Ethnic Israel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 after the flesh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48B199-A099-4FD9-B025-12673CB46052}"/>
              </a:ext>
            </a:extLst>
          </p:cNvPr>
          <p:cNvSpPr txBox="1"/>
          <p:nvPr/>
        </p:nvSpPr>
        <p:spPr>
          <a:xfrm>
            <a:off x="2611016" y="4415788"/>
            <a:ext cx="3769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Believing Remnant</a:t>
            </a:r>
          </a:p>
          <a:p>
            <a:pPr algn="ctr"/>
            <a:r>
              <a:rPr lang="en-US" sz="2400" i="1" dirty="0"/>
              <a:t>Children of the Promise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82B583-1251-4679-8CF7-6B84D6B82737}"/>
              </a:ext>
            </a:extLst>
          </p:cNvPr>
          <p:cNvSpPr txBox="1"/>
          <p:nvPr/>
        </p:nvSpPr>
        <p:spPr>
          <a:xfrm>
            <a:off x="2095500" y="3123374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Members thru Physical Birth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265577-A146-40DE-9AA9-EAD83D476B05}"/>
              </a:ext>
            </a:extLst>
          </p:cNvPr>
          <p:cNvSpPr txBox="1"/>
          <p:nvPr/>
        </p:nvSpPr>
        <p:spPr>
          <a:xfrm flipH="1">
            <a:off x="2590800" y="5287061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Members by grace thru faith in God’s Promise</a:t>
            </a:r>
          </a:p>
        </p:txBody>
      </p:sp>
    </p:spTree>
    <p:extLst>
      <p:ext uri="{BB962C8B-B14F-4D97-AF65-F5344CB8AC3E}">
        <p14:creationId xmlns:p14="http://schemas.microsoft.com/office/powerpoint/2010/main" val="251980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7696200" cy="16002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alibri" pitchFamily="34" charset="0"/>
              </a:rPr>
              <a:t>“They are not all Israel which are of Israel” </a:t>
            </a:r>
            <a:r>
              <a:rPr sz="2800" i="1" dirty="0">
                <a:solidFill>
                  <a:schemeClr val="bg1"/>
                </a:solidFill>
              </a:rPr>
              <a:t>(Ro. 9:6-7)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7F0A9A-80E1-45A4-AA11-FFC0F2067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828800"/>
            <a:ext cx="3519311" cy="542979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EA3EC0-E9D7-4A64-8FBF-A6C661BCE5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9" t="2778" r="23807"/>
          <a:stretch/>
        </p:blipFill>
        <p:spPr>
          <a:xfrm>
            <a:off x="6629400" y="3389840"/>
            <a:ext cx="620600" cy="1810082"/>
          </a:xfrm>
          <a:prstGeom prst="rect">
            <a:avLst/>
          </a:prstGeom>
        </p:spPr>
      </p:pic>
      <p:pic>
        <p:nvPicPr>
          <p:cNvPr id="11" name="Graphic 10" descr="Arrow Slight curve">
            <a:extLst>
              <a:ext uri="{FF2B5EF4-FFF2-40B4-BE49-F238E27FC236}">
                <a16:creationId xmlns:a16="http://schemas.microsoft.com/office/drawing/2014/main" id="{7DCE5BC7-10E6-40FB-8E91-7B7682C2E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36821" y="3570981"/>
            <a:ext cx="1447800" cy="1447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14A04E-B6D0-42AD-B81D-59F1C1CF11EA}"/>
              </a:ext>
            </a:extLst>
          </p:cNvPr>
          <p:cNvSpPr txBox="1"/>
          <p:nvPr/>
        </p:nvSpPr>
        <p:spPr>
          <a:xfrm>
            <a:off x="152400" y="5563837"/>
            <a:ext cx="4007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Israel after the flesh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0D0C16-27CA-46CE-A182-15ED84A17761}"/>
              </a:ext>
            </a:extLst>
          </p:cNvPr>
          <p:cNvSpPr txBox="1"/>
          <p:nvPr/>
        </p:nvSpPr>
        <p:spPr>
          <a:xfrm>
            <a:off x="5410200" y="5060769"/>
            <a:ext cx="33409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Israel of Promise</a:t>
            </a:r>
          </a:p>
          <a:p>
            <a:r>
              <a:rPr lang="en-US" sz="2800" i="1" dirty="0"/>
              <a:t>(The Remnant)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01A5A7-3161-4E1F-A03C-E156FAC19389}"/>
              </a:ext>
            </a:extLst>
          </p:cNvPr>
          <p:cNvSpPr txBox="1"/>
          <p:nvPr/>
        </p:nvSpPr>
        <p:spPr>
          <a:xfrm>
            <a:off x="533400" y="2856132"/>
            <a:ext cx="2311932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An “Israel” </a:t>
            </a:r>
          </a:p>
          <a:p>
            <a:pPr algn="ctr"/>
            <a:r>
              <a:rPr lang="en-US" sz="3200" dirty="0"/>
              <a:t>within Israel</a:t>
            </a:r>
          </a:p>
        </p:txBody>
      </p:sp>
    </p:spTree>
    <p:extLst>
      <p:ext uri="{BB962C8B-B14F-4D97-AF65-F5344CB8AC3E}">
        <p14:creationId xmlns:p14="http://schemas.microsoft.com/office/powerpoint/2010/main" val="40710681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1C665-D695-4143-AE03-B813D9DC3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40" y="927099"/>
            <a:ext cx="7134560" cy="825501"/>
          </a:xfrm>
        </p:spPr>
        <p:txBody>
          <a:bodyPr/>
          <a:lstStyle/>
          <a:p>
            <a:r>
              <a:rPr lang="en-US" sz="3600" dirty="0"/>
              <a:t>“Have they </a:t>
            </a:r>
            <a:r>
              <a:rPr lang="en-US" sz="3600" i="1" dirty="0">
                <a:solidFill>
                  <a:srgbClr val="FFFF00"/>
                </a:solidFill>
              </a:rPr>
              <a:t>stumbled</a:t>
            </a:r>
            <a:r>
              <a:rPr lang="en-US" sz="3600" dirty="0"/>
              <a:t> that they should </a:t>
            </a:r>
            <a:r>
              <a:rPr lang="en-US" sz="3600" i="1" dirty="0">
                <a:solidFill>
                  <a:srgbClr val="FFFF00"/>
                </a:solidFill>
              </a:rPr>
              <a:t>fall</a:t>
            </a:r>
            <a:r>
              <a:rPr lang="en-US" sz="3600" dirty="0"/>
              <a:t>?” </a:t>
            </a:r>
            <a:r>
              <a:rPr lang="en-US" sz="2800" i="1" dirty="0"/>
              <a:t>– Romans 11:11a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A2ED7-8B71-477B-9DAF-AFA3DEC6C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“Stumble” 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32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eptaio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</a:rPr>
              <a:t>– to trip up temporarily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“Fall” 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32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pesosin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</a:rPr>
              <a:t>– a permanent fall from which there is no recovery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1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AC08B-D3BE-434A-9B9E-30EE54DBE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40" y="927099"/>
            <a:ext cx="7515560" cy="749301"/>
          </a:xfrm>
        </p:spPr>
        <p:txBody>
          <a:bodyPr/>
          <a:lstStyle/>
          <a:p>
            <a:r>
              <a:rPr lang="en-US" sz="3400" dirty="0"/>
              <a:t>“Through their </a:t>
            </a:r>
            <a:r>
              <a:rPr lang="en-US" sz="3400" i="1" dirty="0">
                <a:solidFill>
                  <a:srgbClr val="FFFF00"/>
                </a:solidFill>
              </a:rPr>
              <a:t>fall</a:t>
            </a:r>
            <a:r>
              <a:rPr lang="en-US" sz="3400" dirty="0"/>
              <a:t>, salvation is come unto the Gentiles”</a:t>
            </a:r>
            <a:r>
              <a:rPr lang="en-US" dirty="0"/>
              <a:t> </a:t>
            </a:r>
            <a:r>
              <a:rPr lang="en-US" sz="2800" i="1" dirty="0"/>
              <a:t>– Ro. 11:11b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5B6C9-5CF5-49EA-8327-99068A34C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“Fall” 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32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paraptomati</a:t>
            </a:r>
            <a:r>
              <a:rPr lang="en-US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</a:rPr>
              <a:t>– A false step, a lapse or deviation from truth or uprightness; </a:t>
            </a:r>
            <a:r>
              <a:rPr lang="en-US" sz="3200" i="1" dirty="0">
                <a:solidFill>
                  <a:schemeClr val="tx1"/>
                </a:solidFill>
              </a:rPr>
              <a:t>a “FALL” which is not final.</a:t>
            </a:r>
          </a:p>
          <a:p>
            <a:pPr marL="0" indent="0">
              <a:buNone/>
            </a:pPr>
            <a:r>
              <a:rPr lang="en-US" sz="4400" i="1" dirty="0">
                <a:solidFill>
                  <a:srgbClr val="0070C0"/>
                </a:solidFill>
              </a:rPr>
              <a:t>ISRAEL’S “FALL” IS </a:t>
            </a:r>
            <a:r>
              <a:rPr lang="en-US" sz="4400" b="1" i="1" u="sng" dirty="0">
                <a:solidFill>
                  <a:srgbClr val="0070C0"/>
                </a:solidFill>
              </a:rPr>
              <a:t>TEMPORARY</a:t>
            </a:r>
            <a:endParaRPr lang="en-US" sz="44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92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686800" cy="1371600"/>
          </a:xfrm>
        </p:spPr>
        <p:txBody>
          <a:bodyPr>
            <a:normAutofit fontScale="90000"/>
          </a:bodyPr>
          <a:lstStyle/>
          <a:p>
            <a:r>
              <a:rPr sz="6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“Life from the Dead”</a:t>
            </a:r>
            <a:br>
              <a:rPr sz="60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sz="3600" b="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(</a:t>
            </a:r>
            <a:r>
              <a:rPr lang="en-US" sz="3600" b="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Ro</a:t>
            </a:r>
            <a:r>
              <a:rPr sz="3600" b="0" i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. 11:15)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7848600" cy="45132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en-US" sz="4400" b="1" i="1" dirty="0">
              <a:solidFill>
                <a:srgbClr val="CC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chemeClr val="tx2">
                  <a:lumMod val="75000"/>
                </a:schemeClr>
              </a:buClr>
              <a:buSzTx/>
              <a:buFont typeface="Webdings" pitchFamily="18" charset="2"/>
              <a:buChar char="ÿ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Spiritual LIFE for Israel </a:t>
            </a: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(Ezek. 37)</a:t>
            </a:r>
          </a:p>
          <a:p>
            <a:pPr>
              <a:buClr>
                <a:schemeClr val="tx2">
                  <a:lumMod val="75000"/>
                </a:schemeClr>
              </a:buClr>
              <a:buSzTx/>
              <a:buFont typeface="Webdings" pitchFamily="18" charset="2"/>
              <a:buChar char="ÿ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Physical regeneration for the earth </a:t>
            </a:r>
            <a:r>
              <a:rPr lang="en-US" sz="2800" i="1" dirty="0">
                <a:solidFill>
                  <a:schemeClr val="tx2">
                    <a:lumMod val="75000"/>
                  </a:schemeClr>
                </a:solidFill>
              </a:rPr>
              <a:t>(Isaiah 35; Matt. 19:28)</a:t>
            </a:r>
          </a:p>
          <a:p>
            <a:pPr>
              <a:buClr>
                <a:schemeClr val="tx2">
                  <a:lumMod val="75000"/>
                </a:schemeClr>
              </a:buClr>
              <a:buSzTx/>
              <a:buFont typeface="Webdings" pitchFamily="18" charset="2"/>
              <a:buChar char="ÿ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Salvation to the Gentile 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001000" cy="1219200"/>
          </a:xfrm>
        </p:spPr>
        <p:txBody>
          <a:bodyPr>
            <a:normAutofit fontScale="90000"/>
          </a:bodyPr>
          <a:lstStyle/>
          <a:p>
            <a:pPr>
              <a:tabLst>
                <a:tab pos="6732588" algn="l"/>
              </a:tabLst>
            </a:pPr>
            <a:r>
              <a:rPr lang="en-US" sz="5300" b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The Olive Tree</a:t>
            </a:r>
            <a:r>
              <a:rPr lang="en-US" sz="53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53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Symbol" pitchFamily="18" charset="2"/>
              </a:rPr>
              <a:t> </a:t>
            </a:r>
            <a:r>
              <a:rPr lang="en-US" sz="5300" b="1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sym typeface="Symbol" pitchFamily="18" charset="2"/>
              </a:rPr>
              <a:t>the Church</a:t>
            </a:r>
            <a:br>
              <a:rPr lang="en-US" sz="4800" b="1" i="1" u="sng" dirty="0">
                <a:solidFill>
                  <a:schemeClr val="accent6">
                    <a:lumMod val="75000"/>
                  </a:schemeClr>
                </a:solidFill>
                <a:effectLst/>
                <a:latin typeface="Calibri" pitchFamily="34" charset="0"/>
                <a:sym typeface="Symbol" pitchFamily="18" charset="2"/>
              </a:rPr>
            </a:br>
            <a:r>
              <a:rPr sz="3600" b="0" i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itchFamily="34" charset="0"/>
                <a:sym typeface="Symbol" pitchFamily="18" charset="2"/>
              </a:rPr>
              <a:t>(Ro. 11:16-24)</a:t>
            </a:r>
            <a:endParaRPr lang="en-US" sz="4800" b="1" i="1" u="sng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Calibri" pitchFamily="34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7848600" cy="4267200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003300"/>
              </a:buClr>
              <a:buSzPct val="90000"/>
              <a:buFont typeface="Wingdings" pitchFamily="2" charset="2"/>
              <a:buChar char="ü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ln>
                  <a:solidFill>
                    <a:srgbClr val="005800"/>
                  </a:solidFill>
                </a:ln>
                <a:solidFill>
                  <a:srgbClr val="005800"/>
                </a:solidFill>
              </a:rPr>
              <a:t>CONTEXT: </a:t>
            </a:r>
            <a:r>
              <a:rPr lang="en-US" sz="4400" dirty="0">
                <a:ln>
                  <a:solidFill>
                    <a:srgbClr val="005800"/>
                  </a:solidFill>
                </a:ln>
                <a:solidFill>
                  <a:srgbClr val="005800"/>
                </a:solidFill>
              </a:rPr>
              <a:t>NOT individual salvation, but Israel’s place of privilege</a:t>
            </a:r>
          </a:p>
          <a:p>
            <a:pPr>
              <a:buClr>
                <a:srgbClr val="003300"/>
              </a:buClr>
              <a:buSzPct val="90000"/>
              <a:buFont typeface="Wingdings" pitchFamily="2" charset="2"/>
              <a:buChar char="ü"/>
            </a:pPr>
            <a:r>
              <a:rPr lang="en-US" sz="4400" dirty="0"/>
              <a:t>Paul  viewing Israel &amp; the Gentiles as TWO SEPARATE GROUPS</a:t>
            </a:r>
            <a:r>
              <a:rPr lang="en-US" sz="4400" i="1" dirty="0"/>
              <a:t> </a:t>
            </a:r>
          </a:p>
          <a:p>
            <a:pPr>
              <a:buClr>
                <a:srgbClr val="003300"/>
              </a:buClr>
              <a:buSzPct val="90000"/>
              <a:buFont typeface="Wingdings" pitchFamily="2" charset="2"/>
              <a:buChar char="ü"/>
            </a:pPr>
            <a:r>
              <a:rPr lang="en-US" sz="4400" dirty="0">
                <a:solidFill>
                  <a:srgbClr val="66FF33"/>
                </a:solidFill>
              </a:rPr>
              <a:t> </a:t>
            </a:r>
            <a:r>
              <a:rPr lang="en-US" sz="4400" b="1" dirty="0">
                <a:solidFill>
                  <a:srgbClr val="005800"/>
                </a:solidFill>
              </a:rPr>
              <a:t>“</a:t>
            </a:r>
            <a:r>
              <a:rPr lang="en-US" sz="4400" dirty="0">
                <a:solidFill>
                  <a:srgbClr val="005800"/>
                </a:solidFill>
              </a:rPr>
              <a:t>branches broken off” = </a:t>
            </a:r>
            <a:r>
              <a:rPr lang="en-US" sz="4400" dirty="0"/>
              <a:t>unbelieving </a:t>
            </a:r>
            <a:r>
              <a:rPr lang="en-US" sz="4400" i="1" dirty="0"/>
              <a:t>Israel</a:t>
            </a:r>
            <a:r>
              <a:rPr lang="en-US" sz="4400" dirty="0"/>
              <a:t> now set aside under judgment </a:t>
            </a:r>
            <a:r>
              <a:rPr lang="en-US" sz="3600" i="1" dirty="0"/>
              <a:t>(Ro. 11:14, 25-28)</a:t>
            </a:r>
          </a:p>
          <a:p>
            <a:pPr algn="ctr">
              <a:buClr>
                <a:srgbClr val="003300"/>
              </a:buClr>
              <a:buSzPct val="90000"/>
              <a:buNone/>
            </a:pPr>
            <a:endParaRPr lang="en-US" sz="3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>
            <a:normAutofit/>
          </a:bodyPr>
          <a:lstStyle/>
          <a:p>
            <a:pPr>
              <a:tabLst>
                <a:tab pos="6634163" algn="l"/>
              </a:tabLst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Interpretation of the Allegory</a:t>
            </a:r>
            <a:br>
              <a:rPr lang="en-US" b="1" i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b="0" i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(Ro. 11:16-24)</a:t>
            </a:r>
            <a:endParaRPr lang="en-US" b="1" i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438400"/>
            <a:ext cx="7620000" cy="38862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None/>
            </a:pPr>
            <a:r>
              <a:rPr lang="en-US" sz="4000" dirty="0"/>
              <a:t>1. </a:t>
            </a:r>
            <a:r>
              <a:rPr lang="en-US" sz="4000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Branches</a:t>
            </a:r>
            <a:r>
              <a:rPr lang="en-US" sz="4000" b="1" dirty="0">
                <a:solidFill>
                  <a:srgbClr val="009900"/>
                </a:solidFill>
              </a:rPr>
              <a:t> </a:t>
            </a:r>
            <a:r>
              <a:rPr lang="en-US" sz="4000" dirty="0"/>
              <a:t>= Natural Israelites</a:t>
            </a:r>
          </a:p>
          <a:p>
            <a:pPr>
              <a:buFont typeface="Wingdings" pitchFamily="2" charset="2"/>
              <a:buNone/>
            </a:pPr>
            <a:r>
              <a:rPr lang="en-US" sz="4000" dirty="0"/>
              <a:t>2. </a:t>
            </a:r>
            <a:r>
              <a:rPr lang="en-US" sz="4000" i="1" dirty="0">
                <a:solidFill>
                  <a:srgbClr val="66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Wild Olive Tree</a:t>
            </a:r>
            <a:r>
              <a:rPr lang="en-US" sz="4000" i="1" dirty="0"/>
              <a:t> </a:t>
            </a:r>
            <a:r>
              <a:rPr lang="en-US" sz="4000" dirty="0"/>
              <a:t>= All Gentiles</a:t>
            </a:r>
          </a:p>
          <a:p>
            <a:pPr>
              <a:buFont typeface="Wingdings" pitchFamily="2" charset="2"/>
              <a:buNone/>
            </a:pPr>
            <a:r>
              <a:rPr lang="en-US" sz="4000" dirty="0"/>
              <a:t>3.</a:t>
            </a:r>
            <a:r>
              <a:rPr lang="en-US" sz="4000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Root</a:t>
            </a:r>
            <a:r>
              <a:rPr lang="en-US" sz="4000" dirty="0">
                <a:solidFill>
                  <a:srgbClr val="009900"/>
                </a:solidFill>
              </a:rPr>
              <a:t> </a:t>
            </a:r>
            <a:r>
              <a:rPr lang="en-US" sz="4000" dirty="0"/>
              <a:t>= Abraham, Isaac and Jacob and the promises made to the fathers</a:t>
            </a:r>
          </a:p>
          <a:p>
            <a:pPr>
              <a:buFont typeface="Wingdings" pitchFamily="2" charset="2"/>
              <a:buNone/>
            </a:pPr>
            <a:r>
              <a:rPr lang="en-US" sz="4000" dirty="0"/>
              <a:t>4. </a:t>
            </a:r>
            <a:r>
              <a:rPr lang="en-US" sz="4000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Olive Tree</a:t>
            </a:r>
            <a:r>
              <a:rPr lang="en-US" sz="4000" b="1" dirty="0">
                <a:solidFill>
                  <a:srgbClr val="009900"/>
                </a:solidFill>
              </a:rPr>
              <a:t> </a:t>
            </a:r>
            <a:r>
              <a:rPr lang="en-US" sz="4000" dirty="0"/>
              <a:t>= Israel’s place of privilege; </a:t>
            </a:r>
            <a:r>
              <a:rPr lang="en-US" sz="4000" i="1" dirty="0">
                <a:solidFill>
                  <a:srgbClr val="006600"/>
                </a:solidFill>
              </a:rPr>
              <a:t>Opportunity</a:t>
            </a:r>
            <a:r>
              <a:rPr lang="en-US" sz="40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000" i="1" dirty="0">
                <a:solidFill>
                  <a:srgbClr val="005E00"/>
                </a:solidFill>
              </a:rPr>
              <a:t>to ENTER INTO salvation &amp; glorious inheritance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“Thou </a:t>
            </a:r>
            <a:r>
              <a:rPr lang="en-US" sz="4400" dirty="0" err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standest</a:t>
            </a:r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by faith”</a:t>
            </a:r>
            <a:b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b="0" i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(Ro. 11:20)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7467600" cy="4114800"/>
          </a:xfrm>
        </p:spPr>
        <p:txBody>
          <a:bodyPr>
            <a:normAutofit fontScale="70000" lnSpcReduction="20000"/>
          </a:bodyPr>
          <a:lstStyle/>
          <a:p>
            <a:pPr algn="ctr">
              <a:buFont typeface="Wingdings" pitchFamily="2" charset="2"/>
              <a:buNone/>
            </a:pPr>
            <a:r>
              <a:rPr lang="en-US" sz="4600" dirty="0">
                <a:solidFill>
                  <a:srgbClr val="3C3B63"/>
                </a:solidFill>
              </a:rPr>
              <a:t>The Gentile remains in the place of OPPORTUNITY as long as there is general receptivity to the gospel</a:t>
            </a:r>
            <a:r>
              <a:rPr lang="en-US" sz="4300" dirty="0">
                <a:solidFill>
                  <a:srgbClr val="3C3B63"/>
                </a:solidFill>
              </a:rPr>
              <a:t> </a:t>
            </a:r>
          </a:p>
          <a:p>
            <a:pPr algn="ctr">
              <a:buFont typeface="Wingdings" pitchFamily="2" charset="2"/>
              <a:buNone/>
            </a:pPr>
            <a:r>
              <a:rPr lang="en-US" sz="3500" i="1" dirty="0">
                <a:solidFill>
                  <a:srgbClr val="3C3B63"/>
                </a:solidFill>
              </a:rPr>
              <a:t>(Acts 28:28)</a:t>
            </a:r>
          </a:p>
          <a:p>
            <a:pPr algn="ctr">
              <a:buFont typeface="Wingdings" pitchFamily="2" charset="2"/>
              <a:buNone/>
            </a:pPr>
            <a:endParaRPr lang="en-US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buFont typeface="Wingdings" pitchFamily="2" charset="2"/>
              <a:buNone/>
            </a:pPr>
            <a:r>
              <a:rPr lang="en-US" sz="4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“Cut off”</a:t>
            </a:r>
          </a:p>
          <a:p>
            <a:pPr algn="ctr">
              <a:buFont typeface="Wingdings" pitchFamily="2" charset="2"/>
              <a:buNone/>
            </a:pPr>
            <a:r>
              <a:rPr lang="en-US" sz="3600" i="1" dirty="0">
                <a:solidFill>
                  <a:schemeClr val="accent5">
                    <a:lumMod val="50000"/>
                  </a:schemeClr>
                </a:solidFill>
              </a:rPr>
              <a:t>(Ro. 11:22)</a:t>
            </a:r>
          </a:p>
          <a:p>
            <a:pPr algn="ctr">
              <a:buFont typeface="Wingdings" pitchFamily="2" charset="2"/>
              <a:buNone/>
            </a:pPr>
            <a:r>
              <a:rPr lang="en-US" sz="4600" dirty="0">
                <a:solidFill>
                  <a:srgbClr val="3C3B63"/>
                </a:solidFill>
              </a:rPr>
              <a:t>= OPPORTUNITY for Gentile privilege taken away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9812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Fulfillment of the New Covenant</a:t>
            </a:r>
            <a:br>
              <a:rPr lang="en-US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sz="3200" i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(Ro. 11:26-27)</a:t>
            </a:r>
            <a:endParaRPr lang="en-US" sz="3200" i="1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6441" y="2489200"/>
            <a:ext cx="6905959" cy="3530600"/>
          </a:xfrm>
        </p:spPr>
        <p:txBody>
          <a:bodyPr>
            <a:normAutofit fontScale="77500" lnSpcReduction="20000"/>
          </a:bodyPr>
          <a:lstStyle/>
          <a:p>
            <a:pPr algn="ctr">
              <a:buFont typeface="Wingdings" pitchFamily="2" charset="2"/>
              <a:buNone/>
            </a:pPr>
            <a:r>
              <a:rPr lang="en-US" sz="7200" b="1" dirty="0">
                <a:solidFill>
                  <a:schemeClr val="tx2">
                    <a:lumMod val="50000"/>
                  </a:schemeClr>
                </a:solidFill>
              </a:rPr>
              <a:t>Israel restored and in the land</a:t>
            </a:r>
          </a:p>
          <a:p>
            <a:pPr algn="ctr">
              <a:buFont typeface="Wingdings" pitchFamily="2" charset="2"/>
              <a:buNone/>
            </a:pPr>
            <a:r>
              <a:rPr lang="en-US" sz="4400" i="1" dirty="0">
                <a:solidFill>
                  <a:schemeClr val="tx2">
                    <a:lumMod val="50000"/>
                  </a:schemeClr>
                </a:solidFill>
              </a:rPr>
              <a:t>Enjoying the “rest” of communion with God and the fullness of blessings promised</a:t>
            </a:r>
          </a:p>
          <a:p>
            <a:pPr algn="ctr">
              <a:buFont typeface="Wingdings" pitchFamily="2" charset="2"/>
              <a:buNone/>
            </a:pPr>
            <a:r>
              <a:rPr lang="en-US" sz="3600" i="1" dirty="0">
                <a:solidFill>
                  <a:schemeClr val="tx2">
                    <a:lumMod val="50000"/>
                  </a:schemeClr>
                </a:solidFill>
              </a:rPr>
              <a:t>(Jeremiah 31:31-37; 33:14-26)</a:t>
            </a:r>
          </a:p>
        </p:txBody>
      </p:sp>
    </p:spTree>
    <p:extLst>
      <p:ext uri="{BB962C8B-B14F-4D97-AF65-F5344CB8AC3E}">
        <p14:creationId xmlns:p14="http://schemas.microsoft.com/office/powerpoint/2010/main" val="39629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447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Israel’s Present State:</a:t>
            </a:r>
            <a:br>
              <a:rPr lang="en-US" sz="4800" b="1" u="sng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b="0" i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(Ro. 11:28-32)</a:t>
            </a:r>
            <a:endParaRPr lang="en-US" b="1" i="1" u="sng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438400"/>
            <a:ext cx="7315200" cy="3733800"/>
          </a:xfrm>
        </p:spPr>
        <p:txBody>
          <a:bodyPr>
            <a:normAutofit fontScale="40000" lnSpcReduction="20000"/>
          </a:bodyPr>
          <a:lstStyle/>
          <a:p>
            <a:pPr algn="ctr">
              <a:buClr>
                <a:srgbClr val="FFCC00"/>
              </a:buClr>
              <a:buSzPct val="85000"/>
              <a:buNone/>
            </a:pPr>
            <a:r>
              <a:rPr lang="en-US" sz="4000" dirty="0">
                <a:solidFill>
                  <a:srgbClr val="F8F8F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buClr>
                <a:srgbClr val="FFC000"/>
              </a:buClr>
              <a:buSzPct val="90000"/>
              <a:buFont typeface="Wingdings" panose="05000000000000000000" pitchFamily="2" charset="2"/>
              <a:buChar char="v"/>
            </a:pPr>
            <a:r>
              <a:rPr lang="en-US" sz="5900" dirty="0">
                <a:solidFill>
                  <a:schemeClr val="tx2">
                    <a:lumMod val="75000"/>
                  </a:schemeClr>
                </a:solidFill>
                <a:effectLst/>
              </a:rPr>
              <a:t>Judicial Blindness over the nation as a whole</a:t>
            </a:r>
          </a:p>
          <a:p>
            <a:pPr>
              <a:buClr>
                <a:srgbClr val="FFC000"/>
              </a:buClr>
              <a:buSzPct val="90000"/>
              <a:buFont typeface="Wingdings" panose="05000000000000000000" pitchFamily="2" charset="2"/>
              <a:buChar char="v"/>
            </a:pPr>
            <a:r>
              <a:rPr lang="en-US" sz="5900" dirty="0">
                <a:solidFill>
                  <a:schemeClr val="tx2">
                    <a:lumMod val="75000"/>
                  </a:schemeClr>
                </a:solidFill>
                <a:effectLst/>
              </a:rPr>
              <a:t> A </a:t>
            </a:r>
            <a:r>
              <a:rPr lang="en-US" sz="5900" b="1" dirty="0">
                <a:solidFill>
                  <a:schemeClr val="tx2">
                    <a:lumMod val="75000"/>
                  </a:schemeClr>
                </a:solidFill>
                <a:effectLst/>
              </a:rPr>
              <a:t>remnant</a:t>
            </a:r>
            <a:r>
              <a:rPr lang="en-US" sz="5900" dirty="0">
                <a:solidFill>
                  <a:schemeClr val="tx2">
                    <a:lumMod val="75000"/>
                  </a:schemeClr>
                </a:solidFill>
                <a:effectLst/>
              </a:rPr>
              <a:t> saved </a:t>
            </a:r>
            <a:r>
              <a:rPr lang="en-US" sz="5900" i="1" dirty="0">
                <a:solidFill>
                  <a:schemeClr val="tx2">
                    <a:lumMod val="75000"/>
                  </a:schemeClr>
                </a:solidFill>
                <a:effectLst/>
              </a:rPr>
              <a:t>through GRACE</a:t>
            </a:r>
            <a:endParaRPr lang="en-US" sz="5900" dirty="0">
              <a:solidFill>
                <a:schemeClr val="tx2">
                  <a:lumMod val="75000"/>
                </a:schemeClr>
              </a:solidFill>
              <a:effectLst/>
            </a:endParaRPr>
          </a:p>
          <a:p>
            <a:pPr marL="0" indent="0">
              <a:buClr>
                <a:srgbClr val="FFCC00"/>
              </a:buClr>
              <a:buSzPct val="90000"/>
              <a:buNone/>
            </a:pPr>
            <a:r>
              <a:rPr lang="en-US" sz="5900" dirty="0">
                <a:solidFill>
                  <a:schemeClr val="tx2">
                    <a:lumMod val="75000"/>
                  </a:schemeClr>
                </a:solidFill>
                <a:effectLst/>
              </a:rPr>
              <a:t>    </a:t>
            </a:r>
            <a:r>
              <a:rPr lang="en-US" sz="5900" i="1" dirty="0">
                <a:solidFill>
                  <a:schemeClr val="tx2">
                    <a:lumMod val="75000"/>
                  </a:schemeClr>
                </a:solidFill>
                <a:effectLst/>
              </a:rPr>
              <a:t>(= Jewish members of the </a:t>
            </a:r>
            <a:r>
              <a:rPr lang="en-US" sz="5900" b="1" i="1" dirty="0">
                <a:solidFill>
                  <a:schemeClr val="tx2">
                    <a:lumMod val="75000"/>
                  </a:schemeClr>
                </a:solidFill>
                <a:effectLst/>
              </a:rPr>
              <a:t>CHURCH</a:t>
            </a:r>
            <a:r>
              <a:rPr lang="en-US" sz="5900" i="1" dirty="0">
                <a:solidFill>
                  <a:schemeClr val="tx2">
                    <a:lumMod val="75000"/>
                  </a:schemeClr>
                </a:solidFill>
                <a:effectLst/>
              </a:rPr>
              <a:t>)</a:t>
            </a:r>
          </a:p>
          <a:p>
            <a:pPr>
              <a:buClr>
                <a:srgbClr val="FFCC00"/>
              </a:buClr>
              <a:buSzPct val="90000"/>
              <a:buFont typeface="Wingdings" panose="05000000000000000000" pitchFamily="2" charset="2"/>
              <a:buChar char="v"/>
            </a:pPr>
            <a:r>
              <a:rPr lang="en-US" sz="5900" dirty="0">
                <a:solidFill>
                  <a:schemeClr val="tx2">
                    <a:lumMod val="75000"/>
                  </a:schemeClr>
                </a:solidFill>
                <a:effectLst/>
              </a:rPr>
              <a:t>Future restoration after completion of the Church</a:t>
            </a:r>
          </a:p>
          <a:p>
            <a:pPr>
              <a:buClr>
                <a:srgbClr val="FFCC00"/>
              </a:buClr>
              <a:buSzPct val="90000"/>
              <a:buFont typeface="Wingdings" panose="05000000000000000000" pitchFamily="2" charset="2"/>
              <a:buChar char="v"/>
            </a:pPr>
            <a:r>
              <a:rPr lang="en-US" sz="5900" dirty="0">
                <a:solidFill>
                  <a:schemeClr val="tx2">
                    <a:lumMod val="75000"/>
                  </a:schemeClr>
                </a:solidFill>
                <a:effectLst/>
              </a:rPr>
              <a:t>Functioning as God’s Kingdom of Priests in the Millennial/Messianic Kingdom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2">
            <a:extLst>
              <a:ext uri="{FF2B5EF4-FFF2-40B4-BE49-F238E27FC236}">
                <a16:creationId xmlns:a16="http://schemas.microsoft.com/office/drawing/2014/main" id="{E5FB15C0-C595-47EF-9656-F31FD5106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524000"/>
            <a:ext cx="7391399" cy="42672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Broadway" panose="04040905080B02020502" pitchFamily="82" charset="0"/>
                <a:ea typeface="Times New Roman" panose="02020603050405020304" pitchFamily="18" charset="0"/>
              </a:rPr>
              <a:t>           				  </a:t>
            </a:r>
            <a:r>
              <a:rPr lang="en-US" sz="3200" dirty="0">
                <a:effectLst/>
                <a:latin typeface="Broadway" panose="04040905080B02020502" pitchFamily="82" charset="0"/>
                <a:ea typeface="Times New Roman" panose="02020603050405020304" pitchFamily="18" charset="0"/>
              </a:rPr>
              <a:t>Israel</a:t>
            </a:r>
            <a:r>
              <a:rPr lang="en-US" sz="2400" dirty="0">
                <a:effectLst/>
                <a:latin typeface="Broadway" panose="04040905080B02020502" pitchFamily="82" charset="0"/>
                <a:ea typeface="Times New Roman" panose="02020603050405020304" pitchFamily="18" charset="0"/>
              </a:rPr>
              <a:t>				</a:t>
            </a:r>
            <a:endParaRPr lang="en-US" sz="3200" dirty="0">
              <a:effectLst/>
              <a:latin typeface="Broadway" panose="04040905080B02020502" pitchFamily="82" charset="0"/>
              <a:ea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7C5B43-0EB0-412C-89FB-FDA9321EAAD4}"/>
              </a:ext>
            </a:extLst>
          </p:cNvPr>
          <p:cNvSpPr/>
          <p:nvPr/>
        </p:nvSpPr>
        <p:spPr>
          <a:xfrm>
            <a:off x="3276602" y="3657600"/>
            <a:ext cx="2819395" cy="2133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The Remnant</a:t>
            </a:r>
          </a:p>
        </p:txBody>
      </p:sp>
    </p:spTree>
    <p:extLst>
      <p:ext uri="{BB962C8B-B14F-4D97-AF65-F5344CB8AC3E}">
        <p14:creationId xmlns:p14="http://schemas.microsoft.com/office/powerpoint/2010/main" val="5404785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2">
            <a:extLst>
              <a:ext uri="{FF2B5EF4-FFF2-40B4-BE49-F238E27FC236}">
                <a16:creationId xmlns:a16="http://schemas.microsoft.com/office/drawing/2014/main" id="{9A75799A-961C-46AF-B4ED-A45C8DF06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524000"/>
            <a:ext cx="7391399" cy="42672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Broadway" panose="04040905080B02020502" pitchFamily="82" charset="0"/>
                <a:ea typeface="Times New Roman" panose="02020603050405020304" pitchFamily="18" charset="0"/>
              </a:rPr>
              <a:t>           </a:t>
            </a:r>
            <a:r>
              <a:rPr lang="en-US" sz="3200" dirty="0">
                <a:effectLst/>
                <a:latin typeface="Broadway" panose="04040905080B02020502" pitchFamily="82" charset="0"/>
                <a:ea typeface="Times New Roman" panose="02020603050405020304" pitchFamily="18" charset="0"/>
              </a:rPr>
              <a:t>Israel</a:t>
            </a:r>
            <a:r>
              <a:rPr lang="en-US" sz="2400" dirty="0">
                <a:effectLst/>
                <a:latin typeface="Broadway" panose="04040905080B02020502" pitchFamily="82" charset="0"/>
                <a:ea typeface="Times New Roman" panose="02020603050405020304" pitchFamily="18" charset="0"/>
              </a:rPr>
              <a:t>				</a:t>
            </a:r>
            <a:endParaRPr lang="en-US" sz="3200" dirty="0">
              <a:effectLst/>
              <a:latin typeface="Broadway" panose="04040905080B02020502" pitchFamily="82" charset="0"/>
              <a:ea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63BD65-90DB-440D-A912-A7ECC7D52230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4686300" y="1524000"/>
            <a:ext cx="0" cy="259080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D3FD7E2-C12F-4FA6-B9D1-1F3C967A85CB}"/>
              </a:ext>
            </a:extLst>
          </p:cNvPr>
          <p:cNvSpPr/>
          <p:nvPr/>
        </p:nvSpPr>
        <p:spPr>
          <a:xfrm>
            <a:off x="4692520" y="1524000"/>
            <a:ext cx="3695688" cy="42672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C1DF35-89B1-45CF-ABA8-7D21FD3906F5}"/>
              </a:ext>
            </a:extLst>
          </p:cNvPr>
          <p:cNvSpPr/>
          <p:nvPr/>
        </p:nvSpPr>
        <p:spPr>
          <a:xfrm>
            <a:off x="3276602" y="3657600"/>
            <a:ext cx="2819395" cy="2133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>
                    <a:lumMod val="50000"/>
                  </a:schemeClr>
                </a:solidFill>
              </a:rPr>
              <a:t>The Church</a:t>
            </a:r>
          </a:p>
          <a:p>
            <a:pPr algn="ctr"/>
            <a:r>
              <a:rPr lang="en-US" sz="2800" i="1" dirty="0">
                <a:solidFill>
                  <a:schemeClr val="tx2">
                    <a:lumMod val="50000"/>
                  </a:schemeClr>
                </a:solidFill>
              </a:rPr>
              <a:t>– composed of Jew &amp; Gentile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87DDE4-463C-4D53-A027-1F796C93A4D3}"/>
              </a:ext>
            </a:extLst>
          </p:cNvPr>
          <p:cNvSpPr txBox="1"/>
          <p:nvPr/>
        </p:nvSpPr>
        <p:spPr>
          <a:xfrm>
            <a:off x="4776493" y="16002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ffectLst/>
                <a:latin typeface="Broadway" panose="04040905080B02020502" pitchFamily="82" charset="0"/>
                <a:ea typeface="Times New Roman" panose="02020603050405020304" pitchFamily="18" charset="0"/>
              </a:rPr>
              <a:t>Gentile world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73A4E8E3-E3BD-47E9-BD30-726137164B8C}"/>
              </a:ext>
            </a:extLst>
          </p:cNvPr>
          <p:cNvSpPr/>
          <p:nvPr/>
        </p:nvSpPr>
        <p:spPr>
          <a:xfrm>
            <a:off x="457200" y="2514600"/>
            <a:ext cx="2743200" cy="1905000"/>
          </a:xfrm>
          <a:prstGeom prst="wedgeRectCallout">
            <a:avLst>
              <a:gd name="adj1" fmla="val 59271"/>
              <a:gd name="adj2" fmla="val 65131"/>
            </a:avLst>
          </a:prstGeom>
          <a:solidFill>
            <a:schemeClr val="accent4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Jewish members of Church comprise </a:t>
            </a:r>
            <a:r>
              <a:rPr lang="en-US" sz="2400" i="1" dirty="0"/>
              <a:t>the Remnant</a:t>
            </a:r>
            <a:r>
              <a:rPr lang="en-US" sz="2400" dirty="0"/>
              <a:t> today </a:t>
            </a:r>
          </a:p>
        </p:txBody>
      </p:sp>
    </p:spTree>
    <p:extLst>
      <p:ext uri="{BB962C8B-B14F-4D97-AF65-F5344CB8AC3E}">
        <p14:creationId xmlns:p14="http://schemas.microsoft.com/office/powerpoint/2010/main" val="214466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>
            <a:normAutofit/>
          </a:bodyPr>
          <a:lstStyle/>
          <a:p>
            <a:r>
              <a:rPr sz="4000" dirty="0"/>
              <a:t>God's Ultimate </a:t>
            </a:r>
            <a:r>
              <a:rPr lang="en-US" sz="4000" dirty="0"/>
              <a:t>Aim</a:t>
            </a:r>
            <a:r>
              <a:rPr sz="4000" dirty="0"/>
              <a:t> in Romans:</a:t>
            </a:r>
            <a:br>
              <a:rPr sz="4000" dirty="0"/>
            </a:br>
            <a:r>
              <a:rPr lang="en-US" sz="2800" i="1" dirty="0"/>
              <a:t>– </a:t>
            </a:r>
            <a:r>
              <a:rPr sz="2800" b="0" i="1" dirty="0"/>
              <a:t>Ro. 11:30-32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8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itchFamily="82" charset="0"/>
              </a:rPr>
              <a:t>MERCY</a:t>
            </a:r>
            <a:r>
              <a:rPr lang="en-US" sz="7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itchFamily="82" charset="0"/>
              </a:rPr>
              <a:t> </a:t>
            </a:r>
          </a:p>
          <a:p>
            <a:pPr algn="ctr">
              <a:buNone/>
            </a:pPr>
            <a:r>
              <a:rPr lang="en-US" sz="7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itchFamily="82" charset="0"/>
              </a:rPr>
              <a:t>outpoured to</a:t>
            </a:r>
            <a:r>
              <a:rPr lang="en-US" sz="7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itchFamily="82" charset="0"/>
              </a:rPr>
              <a:t> </a:t>
            </a:r>
            <a:r>
              <a:rPr lang="en-US" sz="8000" b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itchFamily="82" charset="0"/>
              </a:rPr>
              <a:t>ALL</a:t>
            </a:r>
            <a:endParaRPr lang="en-US" sz="8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95300"/>
            <a:ext cx="7772400" cy="16002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cs typeface="Times New Roman" pitchFamily="18" charset="0"/>
              </a:rPr>
              <a:t>How unsearchable are His judgments and His ways past finding out</a:t>
            </a:r>
            <a:b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cs typeface="Times New Roman" pitchFamily="18" charset="0"/>
              </a:rPr>
            </a:br>
            <a:r>
              <a:rPr lang="en-US" sz="2800" i="1" dirty="0">
                <a:solidFill>
                  <a:schemeClr val="tx2">
                    <a:lumMod val="20000"/>
                    <a:lumOff val="80000"/>
                  </a:schemeClr>
                </a:solidFill>
                <a:cs typeface="Times New Roman" pitchFamily="18" charset="0"/>
              </a:rPr>
              <a:t>(Ro. 11:33-36)</a:t>
            </a:r>
            <a:endParaRPr lang="en-US" sz="2800" dirty="0">
              <a:solidFill>
                <a:schemeClr val="tx2">
                  <a:lumMod val="20000"/>
                  <a:lumOff val="8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077200" cy="4495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200" b="1" i="1" dirty="0">
                <a:solidFill>
                  <a:schemeClr val="tx2">
                    <a:lumMod val="75000"/>
                  </a:schemeClr>
                </a:solidFill>
                <a:sym typeface="Symbol"/>
              </a:rPr>
              <a:t> </a:t>
            </a:r>
            <a:r>
              <a:rPr lang="en-US" sz="3200" i="1" dirty="0">
                <a:solidFill>
                  <a:schemeClr val="tx2">
                    <a:lumMod val="75000"/>
                  </a:schemeClr>
                </a:solidFill>
                <a:sym typeface="Symbol"/>
              </a:rPr>
              <a:t>These things concerning God’s sovereignty, election, etc., are impossible for men to understand</a:t>
            </a:r>
            <a:endParaRPr lang="en-US" sz="3200" i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= God’s plans are truly wondrous; beyond man’s ability to imagine or track on his own</a:t>
            </a:r>
          </a:p>
          <a:p>
            <a:pPr algn="ctr">
              <a:buNone/>
            </a:pPr>
            <a:r>
              <a:rPr lang="en-US" sz="3200" i="1" dirty="0">
                <a:solidFill>
                  <a:schemeClr val="tx2">
                    <a:lumMod val="75000"/>
                  </a:schemeClr>
                </a:solidFill>
              </a:rPr>
              <a:t>(but He has </a:t>
            </a:r>
            <a:r>
              <a:rPr lang="en-US" sz="3200" i="1" u="sng" dirty="0">
                <a:solidFill>
                  <a:schemeClr val="tx2">
                    <a:lumMod val="75000"/>
                  </a:schemeClr>
                </a:solidFill>
              </a:rPr>
              <a:t>revealed</a:t>
            </a:r>
            <a:r>
              <a:rPr lang="en-US" sz="3200" i="1" dirty="0">
                <a:solidFill>
                  <a:schemeClr val="tx2">
                    <a:lumMod val="75000"/>
                  </a:schemeClr>
                </a:solidFill>
              </a:rPr>
              <a:t> them in His Word)</a:t>
            </a:r>
          </a:p>
        </p:txBody>
      </p:sp>
      <p:sp>
        <p:nvSpPr>
          <p:cNvPr id="4" name="&quot;No&quot; Symbol 3"/>
          <p:cNvSpPr/>
          <p:nvPr/>
        </p:nvSpPr>
        <p:spPr>
          <a:xfrm>
            <a:off x="789214" y="2286000"/>
            <a:ext cx="7772400" cy="1752600"/>
          </a:xfrm>
          <a:prstGeom prst="noSmoking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8E790-F844-4511-981B-1D52235C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we (Christians)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134A4-6731-485E-AD6A-117C35AF7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Pray for Israel and for the Lord’s will for the Church in these </a:t>
            </a:r>
            <a:r>
              <a:rPr lang="en-US" sz="2800" i="1" dirty="0"/>
              <a:t>“perilous times” </a:t>
            </a:r>
            <a:r>
              <a:rPr lang="en-US" sz="2400" dirty="0"/>
              <a:t>(II Timothy 3:1-5)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Insist on rightly dividing the Word of Truth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Recognize and identify the lies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Stand against antisemitism </a:t>
            </a:r>
            <a:r>
              <a:rPr lang="en-US" sz="2400" i="1" dirty="0"/>
              <a:t>(Matt. 5:13-14; 25:31-46; Ro. 11:28; Eph. 5:11)</a:t>
            </a:r>
          </a:p>
        </p:txBody>
      </p:sp>
      <p:pic>
        <p:nvPicPr>
          <p:cNvPr id="6146" name="Picture 2" descr="Bury your head in the sand? – Pastor's Ponderings">
            <a:extLst>
              <a:ext uri="{FF2B5EF4-FFF2-40B4-BE49-F238E27FC236}">
                <a16:creationId xmlns:a16="http://schemas.microsoft.com/office/drawing/2014/main" id="{2B44D5EC-A267-4131-AE54-BBDC9596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1"/>
            <a:ext cx="2000250" cy="2299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5C6742E6-70BC-4B5F-93E2-E13AA0557097}"/>
              </a:ext>
            </a:extLst>
          </p:cNvPr>
          <p:cNvSpPr/>
          <p:nvPr/>
        </p:nvSpPr>
        <p:spPr>
          <a:xfrm>
            <a:off x="6858000" y="446822"/>
            <a:ext cx="2228850" cy="2601178"/>
          </a:xfrm>
          <a:prstGeom prst="noSmoking">
            <a:avLst>
              <a:gd name="adj" fmla="val 12702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31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982159" cy="3606800"/>
          </a:xfrm>
        </p:spPr>
        <p:txBody>
          <a:bodyPr>
            <a:normAutofit/>
          </a:bodyPr>
          <a:lstStyle/>
          <a:p>
            <a:r>
              <a:rPr lang="en-US" sz="2800" dirty="0"/>
              <a:t>“Let them all be confounded and turned back that hate Zion. Let them be as the grass upon the housetops, which </a:t>
            </a:r>
            <a:r>
              <a:rPr lang="en-US" sz="2800" dirty="0" err="1"/>
              <a:t>withereth</a:t>
            </a:r>
            <a:r>
              <a:rPr lang="en-US" sz="2800" dirty="0"/>
              <a:t> afore it </a:t>
            </a:r>
            <a:r>
              <a:rPr lang="en-US" sz="2800" dirty="0" err="1"/>
              <a:t>groweth</a:t>
            </a:r>
            <a:r>
              <a:rPr lang="en-US" sz="2800" dirty="0"/>
              <a:t> up.” – Psalm 129:5-6</a:t>
            </a:r>
          </a:p>
        </p:txBody>
      </p:sp>
    </p:spTree>
    <p:extLst>
      <p:ext uri="{BB962C8B-B14F-4D97-AF65-F5344CB8AC3E}">
        <p14:creationId xmlns:p14="http://schemas.microsoft.com/office/powerpoint/2010/main" val="13485308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489200"/>
            <a:ext cx="6982159" cy="3606800"/>
          </a:xfrm>
        </p:spPr>
        <p:txBody>
          <a:bodyPr>
            <a:normAutofit/>
          </a:bodyPr>
          <a:lstStyle/>
          <a:p>
            <a:r>
              <a:rPr lang="en-US" sz="2800" dirty="0"/>
              <a:t>“Let Israel hope in the Lord: for with the Lord there is mercy, and with him is plenteous redemption. And he shall redeem Israel from all his iniquities</a:t>
            </a:r>
            <a:r>
              <a:rPr lang="en-US" sz="2800"/>
              <a:t>.”   – Psalm 130:7-8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70415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B9ED-654F-4EA6-9168-DD045D8CB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A330-109E-4065-B363-402149065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457200"/>
            <a:ext cx="8382000" cy="6096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2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“And I will cause the captivity of Judah and the captivity of Israel to return, and will build them, as at the first.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And I will cleanse them from all their iniquity, whereby they have sinned against me; and I will pardon all their iniquities, whereby they have sinned, and whereby they have transgressed against me.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/>
              <a:t>And it shall be to me a name of joy, a praise and an </a:t>
            </a:r>
            <a:r>
              <a:rPr lang="en-US" sz="2600" dirty="0" err="1"/>
              <a:t>honour</a:t>
            </a:r>
            <a:r>
              <a:rPr lang="en-US" sz="2600" dirty="0"/>
              <a:t> before all the nations of the earth, which shall hear all the good that I do unto them: and they shall fear and tremble for all the goodness and for all the prosperity that I procure unto it.”</a:t>
            </a:r>
            <a:r>
              <a:rPr lang="en-US" sz="2800" dirty="0"/>
              <a:t>  </a:t>
            </a:r>
            <a:r>
              <a:rPr lang="en-US" sz="2400" i="1" dirty="0"/>
              <a:t>– Jeremiah 33:7-9</a:t>
            </a:r>
          </a:p>
        </p:txBody>
      </p:sp>
    </p:spTree>
    <p:extLst>
      <p:ext uri="{BB962C8B-B14F-4D97-AF65-F5344CB8AC3E}">
        <p14:creationId xmlns:p14="http://schemas.microsoft.com/office/powerpoint/2010/main" val="15784808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kingdom#2.jpg">
            <a:extLst>
              <a:ext uri="{FF2B5EF4-FFF2-40B4-BE49-F238E27FC236}">
                <a16:creationId xmlns:a16="http://schemas.microsoft.com/office/drawing/2014/main" id="{37B5E795-2273-4778-9E82-9491BED0BA6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60235" y="4944216"/>
            <a:ext cx="2943225" cy="1909119"/>
          </a:xfrm>
          <a:prstGeom prst="rect">
            <a:avLst/>
          </a:prstGeom>
        </p:spPr>
      </p:pic>
      <p:pic>
        <p:nvPicPr>
          <p:cNvPr id="10" name="Picture 9" descr="kingdom#3.jpg">
            <a:extLst>
              <a:ext uri="{FF2B5EF4-FFF2-40B4-BE49-F238E27FC236}">
                <a16:creationId xmlns:a16="http://schemas.microsoft.com/office/drawing/2014/main" id="{4F15C8F7-7216-43B6-BB6E-9ED1FEC6A39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981" y="4763861"/>
            <a:ext cx="2954420" cy="2105025"/>
          </a:xfrm>
          <a:prstGeom prst="rect">
            <a:avLst/>
          </a:prstGeom>
        </p:spPr>
      </p:pic>
      <p:pic>
        <p:nvPicPr>
          <p:cNvPr id="9" name="Picture 8" descr="lion_lamb.jpg">
            <a:extLst>
              <a:ext uri="{FF2B5EF4-FFF2-40B4-BE49-F238E27FC236}">
                <a16:creationId xmlns:a16="http://schemas.microsoft.com/office/drawing/2014/main" id="{5391250C-0DBC-45A3-AA35-316EF408C2F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3347" t="8013" r="2945" b="3846"/>
          <a:stretch>
            <a:fillRect/>
          </a:stretch>
        </p:blipFill>
        <p:spPr>
          <a:xfrm>
            <a:off x="6729413" y="23327"/>
            <a:ext cx="2362200" cy="1856014"/>
          </a:xfrm>
          <a:prstGeom prst="rect">
            <a:avLst/>
          </a:prstGeom>
        </p:spPr>
      </p:pic>
      <p:pic>
        <p:nvPicPr>
          <p:cNvPr id="8" name="Picture 7" descr="Kingdom.jpg">
            <a:extLst>
              <a:ext uri="{FF2B5EF4-FFF2-40B4-BE49-F238E27FC236}">
                <a16:creationId xmlns:a16="http://schemas.microsoft.com/office/drawing/2014/main" id="{8841DC49-FCA5-4EC5-8606-F6EDF57BEF9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2466975" cy="1847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1ED58A-7A95-4999-9151-94FFDDF1DA10}"/>
              </a:ext>
            </a:extLst>
          </p:cNvPr>
          <p:cNvSpPr txBox="1"/>
          <p:nvPr/>
        </p:nvSpPr>
        <p:spPr>
          <a:xfrm>
            <a:off x="533400" y="1600200"/>
            <a:ext cx="861059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SzPct val="78000"/>
              <a:buFont typeface="+mj-lt"/>
              <a:buAutoNum type="alphaLcParenR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Christ will reign over the Earth in righteousness &amp; peace</a:t>
            </a:r>
          </a:p>
          <a:p>
            <a:pPr marL="742950" indent="-742950">
              <a:buSzPct val="78000"/>
              <a:buFont typeface="+mj-lt"/>
              <a:buAutoNum type="alphaLcParenR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Israel takes their place as God’s Kingdom of Priests (Exodus 19:5-6)</a:t>
            </a:r>
          </a:p>
          <a:p>
            <a:pPr marL="742950" indent="-742950">
              <a:buSzPct val="78000"/>
              <a:buFont typeface="+mj-lt"/>
              <a:buAutoNum type="alphaLcParenR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The curse removed</a:t>
            </a:r>
          </a:p>
          <a:p>
            <a:pPr marL="742950" indent="-742950">
              <a:buSzPct val="78000"/>
              <a:buFont typeface="+mj-lt"/>
              <a:buAutoNum type="alphaLcParenR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Israel returned to the paradise of Eden</a:t>
            </a:r>
          </a:p>
          <a:p>
            <a:pPr marL="742950" indent="-742950">
              <a:buSzPct val="78000"/>
              <a:buFont typeface="+mj-lt"/>
              <a:buAutoNum type="alphaLcParenR"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Satan bound for 1000 years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9E35A2-EFBA-448E-8658-DC7A9F2F2267}"/>
              </a:ext>
            </a:extLst>
          </p:cNvPr>
          <p:cNvSpPr txBox="1"/>
          <p:nvPr/>
        </p:nvSpPr>
        <p:spPr>
          <a:xfrm>
            <a:off x="1233487" y="708775"/>
            <a:ext cx="6007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tx2">
                    <a:lumMod val="50000"/>
                  </a:schemeClr>
                </a:solidFill>
              </a:rPr>
              <a:t>The Messianic Kingdom</a:t>
            </a:r>
          </a:p>
        </p:txBody>
      </p:sp>
    </p:spTree>
    <p:extLst>
      <p:ext uri="{BB962C8B-B14F-4D97-AF65-F5344CB8AC3E}">
        <p14:creationId xmlns:p14="http://schemas.microsoft.com/office/powerpoint/2010/main" val="7742080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52C5C-0860-47CE-BD01-3D40C86D2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is “genocide?”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4C5B2-C4E4-4853-8234-475FF6FCA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41" y="2362200"/>
            <a:ext cx="7286959" cy="4038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i="1" dirty="0">
                <a:solidFill>
                  <a:srgbClr val="178BD3"/>
                </a:solidFill>
              </a:rPr>
              <a:t>Genos: race, tribe, people group</a:t>
            </a:r>
          </a:p>
          <a:p>
            <a:r>
              <a:rPr lang="en-US" sz="2800" dirty="0"/>
              <a:t>Despite its use by the [Genocide Lie] promoters, ‘genocide’ is not a synonym for mass killing, or for a war with heavy civilian losses. It is a specific crime with a specific legal definition, and the gap between its popular use and what it requires in a courtroom is massive.”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44578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19E4-D7CC-477A-B153-AD2A2023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Israel’s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485D1-96FD-4D2B-8317-B215D3A4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“For the Lord hath chosen Zion; he hath desired it for his habitation. This is my rest forever; here will I dwell; for I have desired it.” – Psalm 132:13-14</a:t>
            </a:r>
          </a:p>
        </p:txBody>
      </p:sp>
    </p:spTree>
    <p:extLst>
      <p:ext uri="{BB962C8B-B14F-4D97-AF65-F5344CB8AC3E}">
        <p14:creationId xmlns:p14="http://schemas.microsoft.com/office/powerpoint/2010/main" val="7528758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a476a30e-c105-4139-80f0-74a8207ade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BD82C9891CC34E9EF29503232549D0" ma:contentTypeVersion="20" ma:contentTypeDescription="Create a new document." ma:contentTypeScope="" ma:versionID="a33bd4aa1a0ba3a948070f83ad624d88">
  <xsd:schema xmlns:xsd="http://www.w3.org/2001/XMLSchema" xmlns:xs="http://www.w3.org/2001/XMLSchema" xmlns:p="http://schemas.microsoft.com/office/2006/metadata/properties" xmlns:ns1="http://schemas.microsoft.com/sharepoint/v3" xmlns:ns3="a476a30e-c105-4139-80f0-74a8207ade21" xmlns:ns4="24da4c7d-0eeb-422c-a45d-600a8aeb0c3c" targetNamespace="http://schemas.microsoft.com/office/2006/metadata/properties" ma:root="true" ma:fieldsID="9bd72d6c0f7dcbf64c191a922729ca01" ns1:_="" ns3:_="" ns4:_="">
    <xsd:import namespace="http://schemas.microsoft.com/sharepoint/v3"/>
    <xsd:import namespace="a476a30e-c105-4139-80f0-74a8207ade21"/>
    <xsd:import namespace="24da4c7d-0eeb-422c-a45d-600a8aeb0c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SearchProperties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76a30e-c105-4139-80f0-74a8207ade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6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2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a4c7d-0eeb-422c-a45d-600a8aeb0c3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A38A0E-4EE2-4168-86AC-584B31FFFCBC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24da4c7d-0eeb-422c-a45d-600a8aeb0c3c"/>
    <ds:schemaRef ds:uri="a476a30e-c105-4139-80f0-74a8207ade21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B3CB025-0646-4E3E-9519-8AF03B9A9E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476a30e-c105-4139-80f0-74a8207ade21"/>
    <ds:schemaRef ds:uri="24da4c7d-0eeb-422c-a45d-600a8aeb0c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B8A396-549E-4621-B9D1-6EDBE64E73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43961</TotalTime>
  <Words>2034</Words>
  <Application>Microsoft Office PowerPoint</Application>
  <PresentationFormat>On-screen Show (4:3)</PresentationFormat>
  <Paragraphs>165</Paragraphs>
  <Slides>44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Broadway</vt:lpstr>
      <vt:lpstr>Calibri</vt:lpstr>
      <vt:lpstr>Century Gothic</vt:lpstr>
      <vt:lpstr>Comic Sans MS</vt:lpstr>
      <vt:lpstr>Symbol</vt:lpstr>
      <vt:lpstr>Times New Roman</vt:lpstr>
      <vt:lpstr>Webdings</vt:lpstr>
      <vt:lpstr>Wingdings</vt:lpstr>
      <vt:lpstr>Wingdings 3</vt:lpstr>
      <vt:lpstr>Ion Boardroom</vt:lpstr>
      <vt:lpstr>PowerPoint Presentation</vt:lpstr>
      <vt:lpstr>Israel’s Election</vt:lpstr>
      <vt:lpstr>Israel’s Election</vt:lpstr>
      <vt:lpstr>Israel’s Election</vt:lpstr>
      <vt:lpstr>Israel’s Election</vt:lpstr>
      <vt:lpstr>Israel’s Election</vt:lpstr>
      <vt:lpstr>Israel’s Election</vt:lpstr>
      <vt:lpstr>Israel’s Election</vt:lpstr>
      <vt:lpstr>Israel’s Election</vt:lpstr>
      <vt:lpstr>Israel’s Election</vt:lpstr>
      <vt:lpstr>Israel’s Election</vt:lpstr>
      <vt:lpstr>Israel’s Election</vt:lpstr>
      <vt:lpstr>Israel’s Election</vt:lpstr>
      <vt:lpstr>God CHERISHES Israel</vt:lpstr>
      <vt:lpstr>PowerPoint Presentation</vt:lpstr>
      <vt:lpstr>What is “genocide?”</vt:lpstr>
      <vt:lpstr>The Genocide Lie</vt:lpstr>
      <vt:lpstr>PowerPoint Presentation</vt:lpstr>
      <vt:lpstr>Hatred of Israel/Jews on the rise</vt:lpstr>
      <vt:lpstr>Why should it matter to us what happens to Israel?</vt:lpstr>
      <vt:lpstr>What is “Replacement Theology?”</vt:lpstr>
      <vt:lpstr>The two “evil masterminds” behind Dispensationalism</vt:lpstr>
      <vt:lpstr>PowerPoint Presentation</vt:lpstr>
      <vt:lpstr>PowerPoint Presentation</vt:lpstr>
      <vt:lpstr>“They are not all Israel which are of Israel” (Ro. 9:6-7)</vt:lpstr>
      <vt:lpstr>“Have they stumbled that they should fall?” – Romans 11:11a</vt:lpstr>
      <vt:lpstr>“Through their fall, salvation is come unto the Gentiles” – Ro. 11:11b</vt:lpstr>
      <vt:lpstr>“Life from the Dead” (Ro. 11:15)</vt:lpstr>
      <vt:lpstr>The Olive Tree  the Church (Ro. 11:16-24)</vt:lpstr>
      <vt:lpstr>Interpretation of the Allegory (Ro. 11:16-24)</vt:lpstr>
      <vt:lpstr>“Thou standest by faith” (Ro. 11:20)</vt:lpstr>
      <vt:lpstr>Fulfillment of the New Covenant (Ro. 11:26-27)</vt:lpstr>
      <vt:lpstr>Israel’s Present State: (Ro. 11:28-32)</vt:lpstr>
      <vt:lpstr>PowerPoint Presentation</vt:lpstr>
      <vt:lpstr>PowerPoint Presentation</vt:lpstr>
      <vt:lpstr>God's Ultimate Aim in Romans: – Ro. 11:30-32</vt:lpstr>
      <vt:lpstr>How unsearchable are His judgments and His ways past finding out (Ro. 11:33-36)</vt:lpstr>
      <vt:lpstr>What should we (Christians) do?</vt:lpstr>
      <vt:lpstr>Israel’s Election</vt:lpstr>
      <vt:lpstr>Israel’s Election</vt:lpstr>
      <vt:lpstr>PowerPoint Presentation</vt:lpstr>
      <vt:lpstr>PowerPoint Presentation</vt:lpstr>
      <vt:lpstr>What is “genocide?”</vt:lpstr>
      <vt:lpstr>Israel’s Election</vt:lpstr>
    </vt:vector>
  </TitlesOfParts>
  <Company>New Tribes Bible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Ernie Richards</dc:creator>
  <cp:lastModifiedBy>Ernie Richards</cp:lastModifiedBy>
  <cp:revision>967</cp:revision>
  <dcterms:created xsi:type="dcterms:W3CDTF">2001-10-19T13:14:39Z</dcterms:created>
  <dcterms:modified xsi:type="dcterms:W3CDTF">2026-09-27T11:01:08Z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0x01010035BD82C9891CC34E9EF29503232549D0</vt:lpwstr>
  </property>
</Properties>
</file>