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4" r:id="rId17"/>
    <p:sldId id="275" r:id="rId18"/>
    <p:sldId id="277" r:id="rId19"/>
    <p:sldId id="278"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3E511-0A2A-4F0C-B5ED-58F52EF671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F78AFE-A468-4860-A7D7-B15DB37459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A52591-3828-4B58-B858-4114FEAE5B6C}"/>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5" name="Footer Placeholder 4">
            <a:extLst>
              <a:ext uri="{FF2B5EF4-FFF2-40B4-BE49-F238E27FC236}">
                <a16:creationId xmlns:a16="http://schemas.microsoft.com/office/drawing/2014/main" id="{9FC6F687-71C8-47B9-82C9-24798D58DA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4F086B-B3ED-4085-A3D7-DD2ECEC860DB}"/>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108378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A338-AF4D-42A3-B535-2EA0255780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48DDB8-F53B-493E-8422-A47529739F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4379BE-865A-4FE9-B209-D12CBDE7197D}"/>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5" name="Footer Placeholder 4">
            <a:extLst>
              <a:ext uri="{FF2B5EF4-FFF2-40B4-BE49-F238E27FC236}">
                <a16:creationId xmlns:a16="http://schemas.microsoft.com/office/drawing/2014/main" id="{39D14EC0-C011-4124-88BC-022A17C509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4CBEC0-CD2F-4746-A375-36137E83633C}"/>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2342430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1B53-BF32-4AB6-9370-7763AD4535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4C4DA1-79F1-45C1-B4A4-1744C1CEEE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FF4895-458A-4E16-86F0-D8251B17B38E}"/>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5" name="Footer Placeholder 4">
            <a:extLst>
              <a:ext uri="{FF2B5EF4-FFF2-40B4-BE49-F238E27FC236}">
                <a16:creationId xmlns:a16="http://schemas.microsoft.com/office/drawing/2014/main" id="{8EC8E670-DEE9-460B-8262-A8CA27E24A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4D18D5-A9A4-414F-BD16-F9F51048B9D7}"/>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149001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26131-6884-4894-9A9C-428B63ED9A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A77D28-3861-489E-9505-13F10B0E75F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40A683-225F-437A-8D7C-E4890EAE95EE}"/>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5" name="Footer Placeholder 4">
            <a:extLst>
              <a:ext uri="{FF2B5EF4-FFF2-40B4-BE49-F238E27FC236}">
                <a16:creationId xmlns:a16="http://schemas.microsoft.com/office/drawing/2014/main" id="{7343640B-3A84-4965-BBF4-A0494CC73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CBEB10-0849-441C-8A44-01F00E16B4CC}"/>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3303821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7994-5DCD-41A7-B763-DC5BB247B8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BE2C27-7AB1-492B-B81F-D681562529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DD4FD6-3A1C-4369-ABBA-6865E088339E}"/>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5" name="Footer Placeholder 4">
            <a:extLst>
              <a:ext uri="{FF2B5EF4-FFF2-40B4-BE49-F238E27FC236}">
                <a16:creationId xmlns:a16="http://schemas.microsoft.com/office/drawing/2014/main" id="{B8E1ED07-2922-4DE3-9518-47FB17A0CB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1511AC-BDB7-490C-A034-2F836EDE4C1E}"/>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3037849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4F28C-387E-46F3-90C7-449C011E95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DC0ECF-85C2-4207-9B03-0B57E8E27F8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F383A9-72C3-4BE0-9B02-B527093A663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8239A8-46AA-4409-A3C9-B2C77AADAD43}"/>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6" name="Footer Placeholder 5">
            <a:extLst>
              <a:ext uri="{FF2B5EF4-FFF2-40B4-BE49-F238E27FC236}">
                <a16:creationId xmlns:a16="http://schemas.microsoft.com/office/drawing/2014/main" id="{F3173C31-05E6-4CF2-9E3A-E93EA2228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787668-05FA-4507-A78A-AF4E847BF9CF}"/>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3439280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7A4E9-0198-4892-84F0-5500E01ADA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7B3830-DD9F-43F7-9855-D76E310271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30051B6-B4DE-444D-BEA7-F679F14534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893D07-077F-45EF-BE3F-B4958A1975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4C0374E-F362-463F-A836-B8E4FB319CD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68A1AB-D6B2-4CA4-B8BB-4BA6C7135B6A}"/>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8" name="Footer Placeholder 7">
            <a:extLst>
              <a:ext uri="{FF2B5EF4-FFF2-40B4-BE49-F238E27FC236}">
                <a16:creationId xmlns:a16="http://schemas.microsoft.com/office/drawing/2014/main" id="{88A5CABA-1765-4354-8633-1C919B8E91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1826470-1240-4E69-8AC2-E9D21F93E431}"/>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535267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6C36F-986C-4779-BED7-B6937E3FCD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D3EBA7-E818-497C-A203-3080EEC0ABE9}"/>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4" name="Footer Placeholder 3">
            <a:extLst>
              <a:ext uri="{FF2B5EF4-FFF2-40B4-BE49-F238E27FC236}">
                <a16:creationId xmlns:a16="http://schemas.microsoft.com/office/drawing/2014/main" id="{7A6D5E69-5F55-4B47-98F6-6473853563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49E289-719B-423A-87D1-D6A39C6779C0}"/>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2744261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44B8F1-A391-4288-99F7-C2358B2C0D56}"/>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3" name="Footer Placeholder 2">
            <a:extLst>
              <a:ext uri="{FF2B5EF4-FFF2-40B4-BE49-F238E27FC236}">
                <a16:creationId xmlns:a16="http://schemas.microsoft.com/office/drawing/2014/main" id="{F1F235CE-23F9-40C7-8A11-B85A8D293C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C58EC3-E957-47EB-8AE0-430D4350646E}"/>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1874005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61282-62D1-4462-A1FA-2F55408FC0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B0A712-DBB7-496F-8509-7226458F40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5D7341-869C-429F-BACE-5E0AC680EB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9A567E-D07E-4185-83E4-DB1972E9412A}"/>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6" name="Footer Placeholder 5">
            <a:extLst>
              <a:ext uri="{FF2B5EF4-FFF2-40B4-BE49-F238E27FC236}">
                <a16:creationId xmlns:a16="http://schemas.microsoft.com/office/drawing/2014/main" id="{1AB1EEDF-63C9-468D-98D7-272648C8C7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F7A20-C444-490D-8444-A7639003146E}"/>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324698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393E-5438-47F3-B28E-A1F5D1A473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858CA52-4F60-4290-84F9-D2ACD26FEA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CFC74B-CF28-43D3-936F-5A84BB44ED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C149789-3336-4BC6-8101-9464B266D5E0}"/>
              </a:ext>
            </a:extLst>
          </p:cNvPr>
          <p:cNvSpPr>
            <a:spLocks noGrp="1"/>
          </p:cNvSpPr>
          <p:nvPr>
            <p:ph type="dt" sz="half" idx="10"/>
          </p:nvPr>
        </p:nvSpPr>
        <p:spPr/>
        <p:txBody>
          <a:bodyPr/>
          <a:lstStyle/>
          <a:p>
            <a:fld id="{55860C3A-B077-4BC0-B667-DCB24B822D83}" type="datetimeFigureOut">
              <a:rPr lang="en-US" smtClean="0"/>
              <a:t>11/1/2025</a:t>
            </a:fld>
            <a:endParaRPr lang="en-US"/>
          </a:p>
        </p:txBody>
      </p:sp>
      <p:sp>
        <p:nvSpPr>
          <p:cNvPr id="6" name="Footer Placeholder 5">
            <a:extLst>
              <a:ext uri="{FF2B5EF4-FFF2-40B4-BE49-F238E27FC236}">
                <a16:creationId xmlns:a16="http://schemas.microsoft.com/office/drawing/2014/main" id="{A47A8742-4507-47A8-A4C5-EC1EDF7FDD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A2BE3F-4997-48C4-8B28-0BE44FC4D898}"/>
              </a:ext>
            </a:extLst>
          </p:cNvPr>
          <p:cNvSpPr>
            <a:spLocks noGrp="1"/>
          </p:cNvSpPr>
          <p:nvPr>
            <p:ph type="sldNum" sz="quarter" idx="12"/>
          </p:nvPr>
        </p:nvSpPr>
        <p:spPr/>
        <p:txBody>
          <a:bodyPr/>
          <a:lstStyle/>
          <a:p>
            <a:fld id="{479F7CAA-A5DF-4DA7-BB20-2CBF9D69E2E1}" type="slidenum">
              <a:rPr lang="en-US" smtClean="0"/>
              <a:t>‹#›</a:t>
            </a:fld>
            <a:endParaRPr lang="en-US"/>
          </a:p>
        </p:txBody>
      </p:sp>
    </p:spTree>
    <p:extLst>
      <p:ext uri="{BB962C8B-B14F-4D97-AF65-F5344CB8AC3E}">
        <p14:creationId xmlns:p14="http://schemas.microsoft.com/office/powerpoint/2010/main" val="12363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C87C58-D78D-4FCF-AB05-284BBE1AFA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D7BD48-8D97-4360-B2D3-9504EDF8A6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6BEFA4-82AB-47E3-A43E-BC42AC013D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60C3A-B077-4BC0-B667-DCB24B822D83}" type="datetimeFigureOut">
              <a:rPr lang="en-US" smtClean="0"/>
              <a:t>11/1/2025</a:t>
            </a:fld>
            <a:endParaRPr lang="en-US"/>
          </a:p>
        </p:txBody>
      </p:sp>
      <p:sp>
        <p:nvSpPr>
          <p:cNvPr id="5" name="Footer Placeholder 4">
            <a:extLst>
              <a:ext uri="{FF2B5EF4-FFF2-40B4-BE49-F238E27FC236}">
                <a16:creationId xmlns:a16="http://schemas.microsoft.com/office/drawing/2014/main" id="{876E5649-0468-40B0-BAF2-C0C1055976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52ABB0-60E2-49C3-B8D9-AA7B8B9D25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F7CAA-A5DF-4DA7-BB20-2CBF9D69E2E1}" type="slidenum">
              <a:rPr lang="en-US" smtClean="0"/>
              <a:t>‹#›</a:t>
            </a:fld>
            <a:endParaRPr lang="en-US"/>
          </a:p>
        </p:txBody>
      </p:sp>
    </p:spTree>
    <p:extLst>
      <p:ext uri="{BB962C8B-B14F-4D97-AF65-F5344CB8AC3E}">
        <p14:creationId xmlns:p14="http://schemas.microsoft.com/office/powerpoint/2010/main" val="794079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p:txBody>
          <a:bodyPr>
            <a:normAutofit/>
          </a:bodyPr>
          <a:lstStyle/>
          <a:p>
            <a:r>
              <a:rPr lang="en-US" sz="4800" b="1" dirty="0">
                <a:solidFill>
                  <a:srgbClr val="FF0000"/>
                </a:solidFill>
              </a:rPr>
              <a:t>Philippians 4:4-9</a:t>
            </a:r>
          </a:p>
        </p:txBody>
      </p:sp>
    </p:spTree>
    <p:extLst>
      <p:ext uri="{BB962C8B-B14F-4D97-AF65-F5344CB8AC3E}">
        <p14:creationId xmlns:p14="http://schemas.microsoft.com/office/powerpoint/2010/main" val="2778851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371600"/>
            <a:ext cx="12192000" cy="5486399"/>
          </a:xfrm>
        </p:spPr>
        <p:txBody>
          <a:bodyPr>
            <a:normAutofit/>
          </a:bodyPr>
          <a:lstStyle/>
          <a:p>
            <a:pPr algn="l"/>
            <a:r>
              <a:rPr lang="en-US" sz="4000" b="1" dirty="0">
                <a:solidFill>
                  <a:srgbClr val="FF0000"/>
                </a:solidFill>
              </a:rPr>
              <a:t>9</a:t>
            </a:r>
            <a:r>
              <a:rPr lang="en-US" sz="4000" dirty="0">
                <a:solidFill>
                  <a:srgbClr val="FF0000"/>
                </a:solidFill>
              </a:rPr>
              <a:t> “The things” </a:t>
            </a:r>
            <a:r>
              <a:rPr lang="en-US" sz="4000" b="1" dirty="0">
                <a:solidFill>
                  <a:srgbClr val="FF0000"/>
                </a:solidFill>
              </a:rPr>
              <a:t>Do</a:t>
            </a:r>
            <a:r>
              <a:rPr lang="en-US" sz="4000" dirty="0"/>
              <a:t> – </a:t>
            </a:r>
            <a:r>
              <a:rPr lang="en-US" sz="4000" i="1" dirty="0"/>
              <a:t>present tense active imperative</a:t>
            </a:r>
            <a:r>
              <a:rPr lang="en-US" sz="4000" dirty="0"/>
              <a:t>: do, keep, practice</a:t>
            </a:r>
          </a:p>
          <a:p>
            <a:pPr algn="l"/>
            <a:endParaRPr lang="en-US" sz="800" dirty="0"/>
          </a:p>
          <a:p>
            <a:pPr algn="l"/>
            <a:r>
              <a:rPr lang="en-US" sz="4000" dirty="0"/>
              <a:t>Ok, I’m getting it now Paul. </a:t>
            </a:r>
            <a:r>
              <a:rPr lang="en-US" sz="4000" b="1" dirty="0">
                <a:solidFill>
                  <a:srgbClr val="FF0000"/>
                </a:solidFill>
              </a:rPr>
              <a:t>Do</a:t>
            </a:r>
            <a:r>
              <a:rPr lang="en-US" sz="4000" i="1" dirty="0">
                <a:solidFill>
                  <a:schemeClr val="accent1"/>
                </a:solidFill>
              </a:rPr>
              <a:t>; letting go is active imperative, and letting God is passive imperative. </a:t>
            </a:r>
          </a:p>
          <a:p>
            <a:pPr algn="l"/>
            <a:endParaRPr lang="en-US" sz="800" i="1" dirty="0">
              <a:solidFill>
                <a:schemeClr val="accent1"/>
              </a:solidFill>
            </a:endParaRPr>
          </a:p>
          <a:p>
            <a:pPr algn="l"/>
            <a:r>
              <a:rPr lang="en-US" sz="4000" dirty="0"/>
              <a:t>I relinquish the </a:t>
            </a:r>
            <a:r>
              <a:rPr lang="en-US" sz="4000" u="sng" dirty="0"/>
              <a:t>non-existent control</a:t>
            </a:r>
            <a:r>
              <a:rPr lang="en-US" sz="4000" dirty="0"/>
              <a:t> I thought I had and place my life, the circumstances, and situations around me into the hands of the One who truly is in control.</a:t>
            </a:r>
          </a:p>
        </p:txBody>
      </p:sp>
    </p:spTree>
    <p:extLst>
      <p:ext uri="{BB962C8B-B14F-4D97-AF65-F5344CB8AC3E}">
        <p14:creationId xmlns:p14="http://schemas.microsoft.com/office/powerpoint/2010/main" val="3029273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371600"/>
            <a:ext cx="12192000" cy="5486399"/>
          </a:xfrm>
        </p:spPr>
        <p:txBody>
          <a:bodyPr>
            <a:normAutofit/>
          </a:bodyPr>
          <a:lstStyle/>
          <a:p>
            <a:pPr algn="l"/>
            <a:r>
              <a:rPr lang="en-US" sz="3900" dirty="0"/>
              <a:t>So, if I “</a:t>
            </a:r>
            <a:r>
              <a:rPr lang="en-US" sz="3900" b="1" dirty="0">
                <a:solidFill>
                  <a:srgbClr val="FF0000"/>
                </a:solidFill>
              </a:rPr>
              <a:t>do</a:t>
            </a:r>
            <a:r>
              <a:rPr lang="en-US" sz="3900" dirty="0"/>
              <a:t>” what Paul lays out here and in the rest of his letters, then I will be </a:t>
            </a:r>
            <a:r>
              <a:rPr lang="en-US" sz="3900" i="1" dirty="0"/>
              <a:t>letting go, letting God</a:t>
            </a:r>
            <a:r>
              <a:rPr lang="en-US" sz="3900" dirty="0"/>
              <a:t>. </a:t>
            </a:r>
          </a:p>
          <a:p>
            <a:pPr algn="l"/>
            <a:r>
              <a:rPr lang="en-US" sz="3900" dirty="0">
                <a:solidFill>
                  <a:srgbClr val="0070C0"/>
                </a:solidFill>
              </a:rPr>
              <a:t>The result?</a:t>
            </a:r>
          </a:p>
          <a:p>
            <a:pPr algn="l"/>
            <a:endParaRPr lang="en-US" sz="800" dirty="0">
              <a:solidFill>
                <a:srgbClr val="0070C0"/>
              </a:solidFill>
            </a:endParaRPr>
          </a:p>
          <a:p>
            <a:pPr lvl="0" algn="l"/>
            <a:r>
              <a:rPr lang="en-US" sz="3900" b="1" dirty="0">
                <a:solidFill>
                  <a:srgbClr val="FF0000"/>
                </a:solidFill>
              </a:rPr>
              <a:t>7</a:t>
            </a:r>
            <a:r>
              <a:rPr lang="en-US" sz="3900" dirty="0">
                <a:solidFill>
                  <a:srgbClr val="FF0000"/>
                </a:solidFill>
              </a:rPr>
              <a:t> and the peace of God, which surpasses all understanding, </a:t>
            </a:r>
            <a:r>
              <a:rPr lang="en-US" sz="3900" b="1" u="sng" dirty="0">
                <a:solidFill>
                  <a:srgbClr val="FF0000"/>
                </a:solidFill>
              </a:rPr>
              <a:t>will</a:t>
            </a:r>
            <a:r>
              <a:rPr lang="en-US" sz="3900" dirty="0">
                <a:solidFill>
                  <a:srgbClr val="FF0000"/>
                </a:solidFill>
              </a:rPr>
              <a:t> guard your hearts and minds </a:t>
            </a:r>
            <a:r>
              <a:rPr lang="en-US" sz="3900" u="sng" dirty="0">
                <a:solidFill>
                  <a:srgbClr val="FF0000"/>
                </a:solidFill>
              </a:rPr>
              <a:t>through Christ Jesus</a:t>
            </a:r>
            <a:r>
              <a:rPr lang="en-US" sz="3900" dirty="0">
                <a:solidFill>
                  <a:srgbClr val="FF0000"/>
                </a:solidFill>
              </a:rPr>
              <a:t>.</a:t>
            </a:r>
          </a:p>
          <a:p>
            <a:pPr lvl="0" algn="l"/>
            <a:endParaRPr lang="en-US" sz="800" dirty="0">
              <a:solidFill>
                <a:srgbClr val="FF0000"/>
              </a:solidFill>
            </a:endParaRPr>
          </a:p>
          <a:p>
            <a:pPr algn="l"/>
            <a:endParaRPr lang="en-US" sz="4000" dirty="0"/>
          </a:p>
        </p:txBody>
      </p:sp>
      <p:sp>
        <p:nvSpPr>
          <p:cNvPr id="4" name="Oval 3">
            <a:extLst>
              <a:ext uri="{FF2B5EF4-FFF2-40B4-BE49-F238E27FC236}">
                <a16:creationId xmlns:a16="http://schemas.microsoft.com/office/drawing/2014/main" id="{FCA287AE-7724-4BC9-B0DC-BDA32AC3E108}"/>
              </a:ext>
            </a:extLst>
          </p:cNvPr>
          <p:cNvSpPr/>
          <p:nvPr/>
        </p:nvSpPr>
        <p:spPr>
          <a:xfrm>
            <a:off x="2030505" y="3429000"/>
            <a:ext cx="2837329"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6293224" y="3939987"/>
            <a:ext cx="556708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a:off x="3554506" y="2861540"/>
            <a:ext cx="5082987" cy="567460"/>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73180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a:bodyPr>
          <a:lstStyle/>
          <a:p>
            <a:pPr lvl="0" algn="l"/>
            <a:r>
              <a:rPr lang="en-US" sz="3900" b="1" dirty="0">
                <a:solidFill>
                  <a:srgbClr val="FF0000"/>
                </a:solidFill>
              </a:rPr>
              <a:t>7</a:t>
            </a:r>
            <a:r>
              <a:rPr lang="en-US" sz="3900" dirty="0">
                <a:solidFill>
                  <a:srgbClr val="FF0000"/>
                </a:solidFill>
              </a:rPr>
              <a:t> and the peace of God, which surpasses all understanding, </a:t>
            </a:r>
            <a:r>
              <a:rPr lang="en-US" sz="3900" b="1" u="sng" dirty="0">
                <a:solidFill>
                  <a:srgbClr val="FF0000"/>
                </a:solidFill>
              </a:rPr>
              <a:t>will</a:t>
            </a:r>
            <a:r>
              <a:rPr lang="en-US" sz="3900" dirty="0">
                <a:solidFill>
                  <a:srgbClr val="FF0000"/>
                </a:solidFill>
              </a:rPr>
              <a:t> guard your hearts and minds </a:t>
            </a:r>
            <a:r>
              <a:rPr lang="en-US" sz="3900" u="sng" dirty="0">
                <a:solidFill>
                  <a:srgbClr val="FF0000"/>
                </a:solidFill>
              </a:rPr>
              <a:t>through Christ Jesus</a:t>
            </a:r>
            <a:r>
              <a:rPr lang="en-US" sz="3900" dirty="0">
                <a:solidFill>
                  <a:srgbClr val="FF0000"/>
                </a:solidFill>
              </a:rPr>
              <a:t>.</a:t>
            </a:r>
          </a:p>
          <a:p>
            <a:pPr lvl="0" algn="l"/>
            <a:endParaRPr lang="en-US" sz="800" dirty="0">
              <a:solidFill>
                <a:srgbClr val="FF0000"/>
              </a:solidFill>
            </a:endParaRPr>
          </a:p>
          <a:p>
            <a:pPr algn="l"/>
            <a:r>
              <a:rPr lang="en-US" sz="4000" dirty="0">
                <a:solidFill>
                  <a:srgbClr val="FF0000"/>
                </a:solidFill>
              </a:rPr>
              <a:t>Peace of God </a:t>
            </a:r>
            <a:r>
              <a:rPr lang="en-US" sz="4000" dirty="0"/>
              <a:t>– tranquility, rest, harmony, safety </a:t>
            </a:r>
          </a:p>
          <a:p>
            <a:pPr algn="l"/>
            <a:r>
              <a:rPr lang="en-US" sz="4000" i="1" dirty="0">
                <a:solidFill>
                  <a:srgbClr val="0070C0"/>
                </a:solidFill>
              </a:rPr>
              <a:t>“the tranquil state of a soul assured of its salvation through Christ, and so fearing nothing from God and content with its earthly lot, of whatsoever sort that is”</a:t>
            </a:r>
          </a:p>
        </p:txBody>
      </p:sp>
      <p:sp>
        <p:nvSpPr>
          <p:cNvPr id="4" name="Oval 3">
            <a:extLst>
              <a:ext uri="{FF2B5EF4-FFF2-40B4-BE49-F238E27FC236}">
                <a16:creationId xmlns:a16="http://schemas.microsoft.com/office/drawing/2014/main" id="{FCA287AE-7724-4BC9-B0DC-BDA32AC3E108}"/>
              </a:ext>
            </a:extLst>
          </p:cNvPr>
          <p:cNvSpPr/>
          <p:nvPr/>
        </p:nvSpPr>
        <p:spPr>
          <a:xfrm>
            <a:off x="2057397" y="2084294"/>
            <a:ext cx="2837329"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6293223" y="2581834"/>
            <a:ext cx="556708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a:off x="3476061" y="1352774"/>
            <a:ext cx="5156949" cy="731520"/>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51614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a:bodyPr>
          <a:lstStyle/>
          <a:p>
            <a:pPr lvl="0" algn="l"/>
            <a:r>
              <a:rPr lang="en-US" sz="3900" b="1" dirty="0">
                <a:solidFill>
                  <a:srgbClr val="FF0000"/>
                </a:solidFill>
              </a:rPr>
              <a:t>7</a:t>
            </a:r>
            <a:r>
              <a:rPr lang="en-US" sz="3900" dirty="0">
                <a:solidFill>
                  <a:srgbClr val="FF0000"/>
                </a:solidFill>
              </a:rPr>
              <a:t> and the peace of God, which surpasses all understanding, </a:t>
            </a:r>
            <a:r>
              <a:rPr lang="en-US" sz="3900" b="1" u="sng" dirty="0">
                <a:solidFill>
                  <a:srgbClr val="FF0000"/>
                </a:solidFill>
              </a:rPr>
              <a:t>will</a:t>
            </a:r>
            <a:r>
              <a:rPr lang="en-US" sz="3900" dirty="0">
                <a:solidFill>
                  <a:srgbClr val="FF0000"/>
                </a:solidFill>
              </a:rPr>
              <a:t> guard your hearts and minds </a:t>
            </a:r>
            <a:r>
              <a:rPr lang="en-US" sz="3900" u="sng" dirty="0">
                <a:solidFill>
                  <a:srgbClr val="FF0000"/>
                </a:solidFill>
              </a:rPr>
              <a:t>through Christ Jesus</a:t>
            </a:r>
            <a:r>
              <a:rPr lang="en-US" sz="3900" dirty="0">
                <a:solidFill>
                  <a:srgbClr val="FF0000"/>
                </a:solidFill>
              </a:rPr>
              <a:t>.</a:t>
            </a:r>
          </a:p>
          <a:p>
            <a:pPr lvl="0" algn="l"/>
            <a:endParaRPr lang="en-US" sz="800" dirty="0">
              <a:solidFill>
                <a:srgbClr val="FF0000"/>
              </a:solidFill>
            </a:endParaRPr>
          </a:p>
          <a:p>
            <a:pPr algn="l"/>
            <a:r>
              <a:rPr lang="en-US" sz="4000" dirty="0">
                <a:solidFill>
                  <a:srgbClr val="FF0000"/>
                </a:solidFill>
              </a:rPr>
              <a:t>Surpasses</a:t>
            </a:r>
            <a:r>
              <a:rPr lang="en-US" sz="4000" dirty="0"/>
              <a:t>: passes, exceeds, transcends</a:t>
            </a:r>
          </a:p>
          <a:p>
            <a:pPr algn="l"/>
            <a:r>
              <a:rPr lang="en-US" sz="4000" i="1" dirty="0">
                <a:solidFill>
                  <a:srgbClr val="0070C0"/>
                </a:solidFill>
              </a:rPr>
              <a:t>	</a:t>
            </a:r>
            <a:r>
              <a:rPr lang="en-US" sz="4000" dirty="0"/>
              <a:t>Greek</a:t>
            </a:r>
            <a:r>
              <a:rPr lang="en-US" sz="4000" i="1" dirty="0"/>
              <a:t> </a:t>
            </a:r>
            <a:r>
              <a:rPr lang="en-US" sz="4000" i="1" dirty="0" err="1">
                <a:solidFill>
                  <a:srgbClr val="0070C0"/>
                </a:solidFill>
              </a:rPr>
              <a:t>hyperecho</a:t>
            </a:r>
            <a:r>
              <a:rPr lang="en-US" sz="4000" i="1" dirty="0"/>
              <a:t> – </a:t>
            </a:r>
            <a:r>
              <a:rPr lang="en-US" sz="4000" i="1" dirty="0">
                <a:solidFill>
                  <a:srgbClr val="0070C0"/>
                </a:solidFill>
              </a:rPr>
              <a:t>beyond handling</a:t>
            </a:r>
          </a:p>
          <a:p>
            <a:pPr algn="l"/>
            <a:r>
              <a:rPr lang="en-US" sz="4000" dirty="0">
                <a:solidFill>
                  <a:srgbClr val="FF0000"/>
                </a:solidFill>
              </a:rPr>
              <a:t>Understanding</a:t>
            </a:r>
            <a:r>
              <a:rPr lang="en-US" sz="4000" dirty="0"/>
              <a:t>: logic, reason, intellect</a:t>
            </a:r>
          </a:p>
        </p:txBody>
      </p:sp>
      <p:sp>
        <p:nvSpPr>
          <p:cNvPr id="4" name="Oval 3">
            <a:extLst>
              <a:ext uri="{FF2B5EF4-FFF2-40B4-BE49-F238E27FC236}">
                <a16:creationId xmlns:a16="http://schemas.microsoft.com/office/drawing/2014/main" id="{FCA287AE-7724-4BC9-B0DC-BDA32AC3E108}"/>
              </a:ext>
            </a:extLst>
          </p:cNvPr>
          <p:cNvSpPr/>
          <p:nvPr/>
        </p:nvSpPr>
        <p:spPr>
          <a:xfrm>
            <a:off x="2057397" y="2084294"/>
            <a:ext cx="2837329"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6293223" y="2581834"/>
            <a:ext cx="556708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a:off x="3476061" y="1352774"/>
            <a:ext cx="5156949" cy="731520"/>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51881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a:bodyPr>
          <a:lstStyle/>
          <a:p>
            <a:pPr lvl="0" algn="l"/>
            <a:r>
              <a:rPr lang="en-US" sz="3900" b="1" dirty="0">
                <a:solidFill>
                  <a:srgbClr val="FF0000"/>
                </a:solidFill>
              </a:rPr>
              <a:t>7</a:t>
            </a:r>
            <a:r>
              <a:rPr lang="en-US" sz="3900" dirty="0">
                <a:solidFill>
                  <a:srgbClr val="FF0000"/>
                </a:solidFill>
              </a:rPr>
              <a:t> and the peace of God, which surpasses all understanding, </a:t>
            </a:r>
            <a:r>
              <a:rPr lang="en-US" sz="3900" b="1" u="sng" dirty="0">
                <a:solidFill>
                  <a:srgbClr val="FF0000"/>
                </a:solidFill>
              </a:rPr>
              <a:t>will</a:t>
            </a:r>
            <a:r>
              <a:rPr lang="en-US" sz="3900" dirty="0">
                <a:solidFill>
                  <a:srgbClr val="FF0000"/>
                </a:solidFill>
              </a:rPr>
              <a:t> guard your hearts and minds </a:t>
            </a:r>
            <a:r>
              <a:rPr lang="en-US" sz="3900" u="sng" dirty="0">
                <a:solidFill>
                  <a:srgbClr val="FF0000"/>
                </a:solidFill>
              </a:rPr>
              <a:t>through Christ Jesus</a:t>
            </a:r>
            <a:r>
              <a:rPr lang="en-US" sz="3900" dirty="0">
                <a:solidFill>
                  <a:srgbClr val="FF0000"/>
                </a:solidFill>
              </a:rPr>
              <a:t>.</a:t>
            </a:r>
          </a:p>
          <a:p>
            <a:pPr lvl="0" algn="l"/>
            <a:endParaRPr lang="en-US" sz="800" dirty="0">
              <a:solidFill>
                <a:srgbClr val="FF0000"/>
              </a:solidFill>
            </a:endParaRPr>
          </a:p>
          <a:p>
            <a:pPr marL="571500" lvl="0" indent="-571500" algn="l">
              <a:buFont typeface="Arial" panose="020B0604020202020204" pitchFamily="34" charset="0"/>
              <a:buChar char="•"/>
            </a:pPr>
            <a:r>
              <a:rPr lang="en-US" sz="4000" dirty="0">
                <a:solidFill>
                  <a:schemeClr val="accent1"/>
                </a:solidFill>
              </a:rPr>
              <a:t>The peace of God is supernatural and conditional. </a:t>
            </a:r>
          </a:p>
          <a:p>
            <a:pPr lvl="0" algn="l"/>
            <a:r>
              <a:rPr lang="en-US" sz="4000" dirty="0">
                <a:solidFill>
                  <a:prstClr val="black"/>
                </a:solidFill>
              </a:rPr>
              <a:t>We, at the moment of new birth, once we put our faith in the Lord Jesus Christ, we received peace </a:t>
            </a:r>
            <a:r>
              <a:rPr lang="en-US" sz="4000" i="1" u="sng" dirty="0">
                <a:solidFill>
                  <a:prstClr val="black"/>
                </a:solidFill>
              </a:rPr>
              <a:t>with</a:t>
            </a:r>
            <a:r>
              <a:rPr lang="en-US" sz="4000" dirty="0">
                <a:solidFill>
                  <a:prstClr val="black"/>
                </a:solidFill>
              </a:rPr>
              <a:t> God. Conditioned upon faith. </a:t>
            </a:r>
            <a:r>
              <a:rPr lang="en-US" sz="4000" dirty="0">
                <a:solidFill>
                  <a:srgbClr val="FF0000"/>
                </a:solidFill>
              </a:rPr>
              <a:t>Peace of God</a:t>
            </a:r>
            <a:r>
              <a:rPr lang="en-US" sz="4000" dirty="0">
                <a:solidFill>
                  <a:prstClr val="black"/>
                </a:solidFill>
              </a:rPr>
              <a:t> is conditioned upon application of truth, of Scripture.</a:t>
            </a:r>
          </a:p>
          <a:p>
            <a:pPr lvl="0" algn="l"/>
            <a:endParaRPr lang="en-US" sz="800" dirty="0">
              <a:solidFill>
                <a:srgbClr val="FF0000"/>
              </a:solidFill>
            </a:endParaRPr>
          </a:p>
        </p:txBody>
      </p:sp>
      <p:sp>
        <p:nvSpPr>
          <p:cNvPr id="4" name="Oval 3">
            <a:extLst>
              <a:ext uri="{FF2B5EF4-FFF2-40B4-BE49-F238E27FC236}">
                <a16:creationId xmlns:a16="http://schemas.microsoft.com/office/drawing/2014/main" id="{FCA287AE-7724-4BC9-B0DC-BDA32AC3E108}"/>
              </a:ext>
            </a:extLst>
          </p:cNvPr>
          <p:cNvSpPr/>
          <p:nvPr/>
        </p:nvSpPr>
        <p:spPr>
          <a:xfrm>
            <a:off x="2057397" y="2084294"/>
            <a:ext cx="2837329"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6293223" y="2581834"/>
            <a:ext cx="556708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a:off x="3476061" y="1352774"/>
            <a:ext cx="5156949" cy="731520"/>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29794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a:bodyPr>
          <a:lstStyle/>
          <a:p>
            <a:pPr lvl="0" algn="l"/>
            <a:r>
              <a:rPr lang="en-US" sz="3900" b="1" dirty="0">
                <a:solidFill>
                  <a:srgbClr val="FF0000"/>
                </a:solidFill>
              </a:rPr>
              <a:t>7</a:t>
            </a:r>
            <a:r>
              <a:rPr lang="en-US" sz="3900" dirty="0">
                <a:solidFill>
                  <a:srgbClr val="FF0000"/>
                </a:solidFill>
              </a:rPr>
              <a:t> and the peace of God, which surpasses all understanding, </a:t>
            </a:r>
            <a:r>
              <a:rPr lang="en-US" sz="3900" b="1" u="sng" dirty="0">
                <a:solidFill>
                  <a:srgbClr val="FF0000"/>
                </a:solidFill>
              </a:rPr>
              <a:t>will</a:t>
            </a:r>
            <a:r>
              <a:rPr lang="en-US" sz="3900" dirty="0">
                <a:solidFill>
                  <a:srgbClr val="FF0000"/>
                </a:solidFill>
              </a:rPr>
              <a:t> guard your hearts and minds </a:t>
            </a:r>
            <a:r>
              <a:rPr lang="en-US" sz="3900" u="sng" dirty="0">
                <a:solidFill>
                  <a:srgbClr val="FF0000"/>
                </a:solidFill>
              </a:rPr>
              <a:t>through Christ Jesus</a:t>
            </a:r>
            <a:r>
              <a:rPr lang="en-US" sz="3900" dirty="0">
                <a:solidFill>
                  <a:srgbClr val="FF0000"/>
                </a:solidFill>
              </a:rPr>
              <a:t>.</a:t>
            </a:r>
          </a:p>
          <a:p>
            <a:pPr lvl="0" algn="l"/>
            <a:endParaRPr lang="en-US" sz="800" dirty="0">
              <a:solidFill>
                <a:srgbClr val="FF0000"/>
              </a:solidFill>
            </a:endParaRPr>
          </a:p>
          <a:p>
            <a:pPr lvl="0" algn="l"/>
            <a:r>
              <a:rPr lang="en-US" sz="4000" dirty="0"/>
              <a:t>This supernatural peace, when active, </a:t>
            </a:r>
            <a:r>
              <a:rPr lang="en-US" sz="4000" b="1" u="sng" dirty="0">
                <a:solidFill>
                  <a:srgbClr val="FF0000"/>
                </a:solidFill>
              </a:rPr>
              <a:t>will</a:t>
            </a:r>
            <a:r>
              <a:rPr lang="en-US" sz="4000" dirty="0"/>
              <a:t> </a:t>
            </a:r>
            <a:r>
              <a:rPr lang="en-US" sz="4000" dirty="0">
                <a:solidFill>
                  <a:srgbClr val="FF0000"/>
                </a:solidFill>
              </a:rPr>
              <a:t>guard:</a:t>
            </a:r>
            <a:r>
              <a:rPr lang="en-US" sz="4000" i="1" dirty="0">
                <a:solidFill>
                  <a:srgbClr val="FF0000"/>
                </a:solidFill>
              </a:rPr>
              <a:t> </a:t>
            </a:r>
            <a:r>
              <a:rPr lang="en-US" sz="4000" i="1" dirty="0">
                <a:solidFill>
                  <a:schemeClr val="accent1"/>
                </a:solidFill>
              </a:rPr>
              <a:t>a military term for preventing an invasion or to keep a besieged enemy from fleeing.</a:t>
            </a:r>
          </a:p>
          <a:p>
            <a:pPr lvl="0" algn="l"/>
            <a:endParaRPr lang="en-US" sz="800" dirty="0">
              <a:solidFill>
                <a:srgbClr val="FF0000"/>
              </a:solidFill>
            </a:endParaRPr>
          </a:p>
          <a:p>
            <a:pPr lvl="0"/>
            <a:r>
              <a:rPr lang="en-US" sz="4000" dirty="0"/>
              <a:t>Notice the connection to our heart &amp; mind.</a:t>
            </a:r>
          </a:p>
        </p:txBody>
      </p:sp>
      <p:sp>
        <p:nvSpPr>
          <p:cNvPr id="4" name="Oval 3">
            <a:extLst>
              <a:ext uri="{FF2B5EF4-FFF2-40B4-BE49-F238E27FC236}">
                <a16:creationId xmlns:a16="http://schemas.microsoft.com/office/drawing/2014/main" id="{FCA287AE-7724-4BC9-B0DC-BDA32AC3E108}"/>
              </a:ext>
            </a:extLst>
          </p:cNvPr>
          <p:cNvSpPr/>
          <p:nvPr/>
        </p:nvSpPr>
        <p:spPr>
          <a:xfrm>
            <a:off x="2057397" y="2084294"/>
            <a:ext cx="2837329"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6293223" y="2581834"/>
            <a:ext cx="556708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a:off x="3476061" y="1352774"/>
            <a:ext cx="5156949" cy="731520"/>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72270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fontScale="92500"/>
          </a:bodyPr>
          <a:lstStyle/>
          <a:p>
            <a:pPr lvl="0" algn="l"/>
            <a:r>
              <a:rPr lang="en-US" sz="3900" b="1" dirty="0">
                <a:solidFill>
                  <a:srgbClr val="FF0000"/>
                </a:solidFill>
              </a:rPr>
              <a:t>7</a:t>
            </a:r>
            <a:r>
              <a:rPr lang="en-US" sz="3900" dirty="0">
                <a:solidFill>
                  <a:srgbClr val="FF0000"/>
                </a:solidFill>
              </a:rPr>
              <a:t> and the peace of God, which surpasses all understanding, </a:t>
            </a:r>
            <a:r>
              <a:rPr lang="en-US" sz="3900" b="1" u="sng" dirty="0">
                <a:solidFill>
                  <a:srgbClr val="FF0000"/>
                </a:solidFill>
              </a:rPr>
              <a:t>will</a:t>
            </a:r>
            <a:r>
              <a:rPr lang="en-US" sz="3900" dirty="0">
                <a:solidFill>
                  <a:srgbClr val="FF0000"/>
                </a:solidFill>
              </a:rPr>
              <a:t> guard your hearts and minds </a:t>
            </a:r>
            <a:r>
              <a:rPr lang="en-US" sz="3900" u="sng" dirty="0">
                <a:solidFill>
                  <a:srgbClr val="FF0000"/>
                </a:solidFill>
              </a:rPr>
              <a:t>through Christ Jesus</a:t>
            </a:r>
            <a:r>
              <a:rPr lang="en-US" sz="3900" dirty="0">
                <a:solidFill>
                  <a:srgbClr val="FF0000"/>
                </a:solidFill>
              </a:rPr>
              <a:t>.</a:t>
            </a:r>
          </a:p>
          <a:p>
            <a:pPr lvl="0" algn="l"/>
            <a:endParaRPr lang="en-US" sz="800" dirty="0">
              <a:solidFill>
                <a:srgbClr val="FF0000"/>
              </a:solidFill>
            </a:endParaRPr>
          </a:p>
          <a:p>
            <a:pPr lvl="0" algn="l"/>
            <a:r>
              <a:rPr lang="en-US" sz="4000" dirty="0">
                <a:solidFill>
                  <a:srgbClr val="FF0000"/>
                </a:solidFill>
              </a:rPr>
              <a:t>Heart</a:t>
            </a:r>
            <a:r>
              <a:rPr lang="en-US" sz="4000" dirty="0"/>
              <a:t> – emotions, feelings</a:t>
            </a:r>
          </a:p>
          <a:p>
            <a:pPr lvl="0" algn="l"/>
            <a:r>
              <a:rPr lang="en-US" sz="4000" dirty="0">
                <a:solidFill>
                  <a:srgbClr val="FF0000"/>
                </a:solidFill>
              </a:rPr>
              <a:t>Mind</a:t>
            </a:r>
            <a:r>
              <a:rPr lang="en-US" sz="4000" dirty="0"/>
              <a:t> – thoughts, imaginations</a:t>
            </a:r>
          </a:p>
          <a:p>
            <a:pPr lvl="0" algn="l"/>
            <a:endParaRPr lang="en-US" sz="900" dirty="0"/>
          </a:p>
          <a:p>
            <a:pPr lvl="0" algn="l"/>
            <a:r>
              <a:rPr lang="en-US" sz="4000" dirty="0"/>
              <a:t>All that Paul says we can have, the things he tells us to do, being able to </a:t>
            </a:r>
            <a:r>
              <a:rPr lang="en-US" sz="4000" i="1" dirty="0"/>
              <a:t>let go</a:t>
            </a:r>
            <a:r>
              <a:rPr lang="en-US" sz="4000" dirty="0"/>
              <a:t> of our fear &amp; so-called control, being able to </a:t>
            </a:r>
            <a:r>
              <a:rPr lang="en-US" sz="4000" i="1" dirty="0"/>
              <a:t>let God </a:t>
            </a:r>
            <a:r>
              <a:rPr lang="en-US" sz="4000" dirty="0"/>
              <a:t>have Thine own way – </a:t>
            </a:r>
            <a:r>
              <a:rPr lang="en-US" sz="4000" dirty="0">
                <a:solidFill>
                  <a:srgbClr val="FF0000"/>
                </a:solidFill>
              </a:rPr>
              <a:t>through Christ Jesus.</a:t>
            </a:r>
          </a:p>
          <a:p>
            <a:pPr lvl="0" algn="l"/>
            <a:endParaRPr lang="en-US" sz="4000" dirty="0"/>
          </a:p>
        </p:txBody>
      </p:sp>
      <p:sp>
        <p:nvSpPr>
          <p:cNvPr id="4" name="Oval 3">
            <a:extLst>
              <a:ext uri="{FF2B5EF4-FFF2-40B4-BE49-F238E27FC236}">
                <a16:creationId xmlns:a16="http://schemas.microsoft.com/office/drawing/2014/main" id="{FCA287AE-7724-4BC9-B0DC-BDA32AC3E108}"/>
              </a:ext>
            </a:extLst>
          </p:cNvPr>
          <p:cNvSpPr/>
          <p:nvPr/>
        </p:nvSpPr>
        <p:spPr>
          <a:xfrm>
            <a:off x="1855691" y="2058744"/>
            <a:ext cx="2595285"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5849468" y="2554940"/>
            <a:ext cx="5069544"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a:off x="3476061" y="1352774"/>
            <a:ext cx="5156949" cy="731520"/>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01823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a:bodyPr>
          <a:lstStyle/>
          <a:p>
            <a:pPr algn="l"/>
            <a:r>
              <a:rPr lang="en-US" sz="4000" b="1" dirty="0">
                <a:solidFill>
                  <a:srgbClr val="FF0000"/>
                </a:solidFill>
              </a:rPr>
              <a:t>9</a:t>
            </a:r>
            <a:r>
              <a:rPr lang="en-US" sz="4000" dirty="0">
                <a:solidFill>
                  <a:srgbClr val="FF0000"/>
                </a:solidFill>
              </a:rPr>
              <a:t> The things which you learned and received and heard and saw in me, these do, and the God of peace will be with you.</a:t>
            </a:r>
          </a:p>
          <a:p>
            <a:pPr algn="l"/>
            <a:endParaRPr lang="en-US" sz="4000" dirty="0">
              <a:solidFill>
                <a:srgbClr val="FF0000"/>
              </a:solidFill>
            </a:endParaRPr>
          </a:p>
          <a:p>
            <a:pPr algn="l"/>
            <a:endParaRPr lang="en-US" sz="4000" dirty="0">
              <a:solidFill>
                <a:srgbClr val="FF0000"/>
              </a:solidFill>
            </a:endParaRPr>
          </a:p>
          <a:p>
            <a:pPr algn="l"/>
            <a:endParaRPr lang="en-US" sz="4000" dirty="0">
              <a:solidFill>
                <a:srgbClr val="FF0000"/>
              </a:solidFill>
            </a:endParaRPr>
          </a:p>
          <a:p>
            <a:r>
              <a:rPr lang="en-US" sz="4000" b="1" dirty="0">
                <a:solidFill>
                  <a:srgbClr val="FF0000"/>
                </a:solidFill>
              </a:rPr>
              <a:t>Do/Practice</a:t>
            </a:r>
          </a:p>
          <a:p>
            <a:pPr lvl="0" algn="l"/>
            <a:endParaRPr lang="en-US" sz="4000" dirty="0"/>
          </a:p>
        </p:txBody>
      </p:sp>
      <p:sp>
        <p:nvSpPr>
          <p:cNvPr id="4" name="Oval 3">
            <a:extLst>
              <a:ext uri="{FF2B5EF4-FFF2-40B4-BE49-F238E27FC236}">
                <a16:creationId xmlns:a16="http://schemas.microsoft.com/office/drawing/2014/main" id="{FCA287AE-7724-4BC9-B0DC-BDA32AC3E108}"/>
              </a:ext>
            </a:extLst>
          </p:cNvPr>
          <p:cNvSpPr/>
          <p:nvPr/>
        </p:nvSpPr>
        <p:spPr>
          <a:xfrm>
            <a:off x="6844550" y="2627555"/>
            <a:ext cx="2931462" cy="658906"/>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96D4A7-EB73-4558-B9B9-BB64564D8DA4}"/>
              </a:ext>
            </a:extLst>
          </p:cNvPr>
          <p:cNvCxnSpPr>
            <a:cxnSpLocks/>
          </p:cNvCxnSpPr>
          <p:nvPr/>
        </p:nvCxnSpPr>
        <p:spPr>
          <a:xfrm>
            <a:off x="9883588" y="3146611"/>
            <a:ext cx="1385047" cy="0"/>
          </a:xfrm>
          <a:prstGeom prst="line">
            <a:avLst/>
          </a:prstGeom>
          <a:ln w="76200">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Arrow: Curved Down 7">
            <a:extLst>
              <a:ext uri="{FF2B5EF4-FFF2-40B4-BE49-F238E27FC236}">
                <a16:creationId xmlns:a16="http://schemas.microsoft.com/office/drawing/2014/main" id="{AD18FB98-8AB2-4701-8258-10DE7E505ECC}"/>
              </a:ext>
            </a:extLst>
          </p:cNvPr>
          <p:cNvSpPr/>
          <p:nvPr/>
        </p:nvSpPr>
        <p:spPr>
          <a:xfrm rot="10471458">
            <a:off x="1496915" y="3547065"/>
            <a:ext cx="9422286" cy="1592585"/>
          </a:xfrm>
          <a:prstGeom prst="curved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Plus Sign 6">
            <a:extLst>
              <a:ext uri="{FF2B5EF4-FFF2-40B4-BE49-F238E27FC236}">
                <a16:creationId xmlns:a16="http://schemas.microsoft.com/office/drawing/2014/main" id="{CFBC81C1-7B54-4039-A6BB-72A8F8E9807A}"/>
              </a:ext>
            </a:extLst>
          </p:cNvPr>
          <p:cNvSpPr/>
          <p:nvPr/>
        </p:nvSpPr>
        <p:spPr>
          <a:xfrm>
            <a:off x="724750" y="2864245"/>
            <a:ext cx="1598500" cy="1425345"/>
          </a:xfrm>
          <a:prstGeom prst="mathPlus">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Striped Right 8">
            <a:extLst>
              <a:ext uri="{FF2B5EF4-FFF2-40B4-BE49-F238E27FC236}">
                <a16:creationId xmlns:a16="http://schemas.microsoft.com/office/drawing/2014/main" id="{15098AEA-CBC3-449A-A7A1-69BDC06BAF4D}"/>
              </a:ext>
            </a:extLst>
          </p:cNvPr>
          <p:cNvSpPr/>
          <p:nvPr/>
        </p:nvSpPr>
        <p:spPr>
          <a:xfrm rot="4192341">
            <a:off x="3873101" y="4290593"/>
            <a:ext cx="2775322"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051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491884"/>
            <a:ext cx="12192000" cy="5366116"/>
          </a:xfrm>
        </p:spPr>
        <p:txBody>
          <a:bodyPr>
            <a:normAutofit fontScale="92500" lnSpcReduction="10000"/>
          </a:bodyPr>
          <a:lstStyle/>
          <a:p>
            <a:pPr lvl="0" algn="l"/>
            <a:r>
              <a:rPr lang="en-US" sz="4000" b="1" dirty="0">
                <a:solidFill>
                  <a:srgbClr val="FF0000"/>
                </a:solidFill>
              </a:rPr>
              <a:t>5</a:t>
            </a:r>
            <a:r>
              <a:rPr lang="en-US" sz="4000" dirty="0">
                <a:solidFill>
                  <a:srgbClr val="FF0000"/>
                </a:solidFill>
              </a:rPr>
              <a:t> Let your gentleness be known to all men. </a:t>
            </a:r>
            <a:r>
              <a:rPr lang="en-US" sz="4000" u="sng" dirty="0">
                <a:solidFill>
                  <a:srgbClr val="FF0000"/>
                </a:solidFill>
              </a:rPr>
              <a:t>The Lord is at hand</a:t>
            </a:r>
            <a:r>
              <a:rPr lang="en-US" sz="4000" dirty="0">
                <a:solidFill>
                  <a:srgbClr val="FF0000"/>
                </a:solidFill>
              </a:rPr>
              <a:t>. </a:t>
            </a:r>
          </a:p>
          <a:p>
            <a:pPr algn="l"/>
            <a:endParaRPr lang="en-US" sz="800" dirty="0">
              <a:solidFill>
                <a:srgbClr val="FF0000"/>
              </a:solidFill>
            </a:endParaRPr>
          </a:p>
          <a:p>
            <a:pPr algn="l"/>
            <a:r>
              <a:rPr lang="en-US" sz="4800" dirty="0"/>
              <a:t>Probably the main reason to </a:t>
            </a:r>
            <a:r>
              <a:rPr lang="en-US" sz="4800" i="1" dirty="0"/>
              <a:t>let go, and let God</a:t>
            </a:r>
            <a:r>
              <a:rPr lang="en-US" sz="4800" dirty="0"/>
              <a:t> is this – </a:t>
            </a:r>
            <a:r>
              <a:rPr lang="en-US" sz="4800" dirty="0">
                <a:solidFill>
                  <a:srgbClr val="FF0000"/>
                </a:solidFill>
              </a:rPr>
              <a:t>The Lord is at hand.</a:t>
            </a:r>
          </a:p>
          <a:p>
            <a:pPr algn="l"/>
            <a:endParaRPr lang="en-US" sz="900" dirty="0">
              <a:solidFill>
                <a:srgbClr val="FF0000"/>
              </a:solidFill>
            </a:endParaRPr>
          </a:p>
          <a:p>
            <a:pPr algn="l"/>
            <a:r>
              <a:rPr lang="en-US" sz="4800" dirty="0"/>
              <a:t>Two ways to see this:</a:t>
            </a:r>
          </a:p>
          <a:p>
            <a:pPr marL="914400" indent="-914400" algn="l">
              <a:buAutoNum type="arabicPeriod"/>
            </a:pPr>
            <a:r>
              <a:rPr lang="en-US" sz="4800" dirty="0">
                <a:solidFill>
                  <a:srgbClr val="0070C0"/>
                </a:solidFill>
              </a:rPr>
              <a:t>His return is imminent, at any moment.</a:t>
            </a:r>
          </a:p>
          <a:p>
            <a:pPr marL="914400" indent="-914400" algn="l">
              <a:buAutoNum type="arabicPeriod"/>
            </a:pPr>
            <a:r>
              <a:rPr lang="en-US" sz="4800" dirty="0">
                <a:solidFill>
                  <a:srgbClr val="0070C0"/>
                </a:solidFill>
              </a:rPr>
              <a:t>His presence is a nearness that is greater than all other connections and relationships</a:t>
            </a:r>
          </a:p>
        </p:txBody>
      </p:sp>
    </p:spTree>
    <p:extLst>
      <p:ext uri="{BB962C8B-B14F-4D97-AF65-F5344CB8AC3E}">
        <p14:creationId xmlns:p14="http://schemas.microsoft.com/office/powerpoint/2010/main" val="3390600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1"/>
            <a:ext cx="9144000" cy="1021976"/>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183342"/>
            <a:ext cx="12192000" cy="5674658"/>
          </a:xfrm>
        </p:spPr>
        <p:txBody>
          <a:bodyPr>
            <a:normAutofit fontScale="92500" lnSpcReduction="10000"/>
          </a:bodyPr>
          <a:lstStyle/>
          <a:p>
            <a:pPr algn="l"/>
            <a:r>
              <a:rPr lang="en-US" sz="4000" dirty="0">
                <a:solidFill>
                  <a:srgbClr val="0070C0"/>
                </a:solidFill>
              </a:rPr>
              <a:t>So, how do I get to the place of being able to “let go, and let God”?</a:t>
            </a:r>
          </a:p>
          <a:p>
            <a:pPr algn="l"/>
            <a:endParaRPr lang="en-US" sz="800" dirty="0"/>
          </a:p>
          <a:p>
            <a:pPr marL="571500" indent="-571500" algn="l">
              <a:buFont typeface="Arial" panose="020B0604020202020204" pitchFamily="34" charset="0"/>
              <a:buChar char="•"/>
            </a:pPr>
            <a:r>
              <a:rPr lang="en-US" sz="4000" dirty="0"/>
              <a:t>Rejoice in the Lord always	</a:t>
            </a:r>
          </a:p>
          <a:p>
            <a:pPr marL="571500" indent="-571500" algn="l">
              <a:buFont typeface="Arial" panose="020B0604020202020204" pitchFamily="34" charset="0"/>
              <a:buChar char="•"/>
            </a:pPr>
            <a:r>
              <a:rPr lang="en-US" sz="4000" dirty="0"/>
              <a:t>Don’t worry, ever	</a:t>
            </a:r>
          </a:p>
          <a:p>
            <a:pPr marL="571500" indent="-571500" algn="l">
              <a:buFont typeface="Arial" panose="020B0604020202020204" pitchFamily="34" charset="0"/>
              <a:buChar char="•"/>
            </a:pPr>
            <a:r>
              <a:rPr lang="en-US" sz="4000" dirty="0"/>
              <a:t>Pray with thanksgiving continually</a:t>
            </a:r>
          </a:p>
          <a:p>
            <a:pPr marL="571500" indent="-571500" algn="l">
              <a:buFont typeface="Arial" panose="020B0604020202020204" pitchFamily="34" charset="0"/>
              <a:buChar char="•"/>
            </a:pPr>
            <a:r>
              <a:rPr lang="en-US" sz="4000" dirty="0"/>
              <a:t>Meditate upon certain things, Scriptural truths, the Lord</a:t>
            </a:r>
          </a:p>
          <a:p>
            <a:pPr marL="571500" indent="-571500" algn="l">
              <a:buFont typeface="Arial" panose="020B0604020202020204" pitchFamily="34" charset="0"/>
              <a:buChar char="•"/>
            </a:pPr>
            <a:r>
              <a:rPr lang="en-US" sz="4000" dirty="0"/>
              <a:t>Do the things Paul has both communicated &amp; lived as an example</a:t>
            </a:r>
          </a:p>
          <a:p>
            <a:pPr marL="571500" indent="-571500" algn="l">
              <a:buFont typeface="Arial" panose="020B0604020202020204" pitchFamily="34" charset="0"/>
              <a:buChar char="•"/>
            </a:pPr>
            <a:r>
              <a:rPr lang="en-US" sz="4000" dirty="0"/>
              <a:t>Live in expectation of the Lord’s soon return, knowing that He is our very present Help even now</a:t>
            </a:r>
          </a:p>
          <a:p>
            <a:pPr algn="l"/>
            <a:endParaRPr lang="en-US" sz="4000" dirty="0"/>
          </a:p>
        </p:txBody>
      </p:sp>
    </p:spTree>
    <p:extLst>
      <p:ext uri="{BB962C8B-B14F-4D97-AF65-F5344CB8AC3E}">
        <p14:creationId xmlns:p14="http://schemas.microsoft.com/office/powerpoint/2010/main" val="1300573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491884"/>
            <a:ext cx="12192000" cy="5366116"/>
          </a:xfrm>
        </p:spPr>
        <p:txBody>
          <a:bodyPr>
            <a:normAutofit/>
          </a:bodyPr>
          <a:lstStyle/>
          <a:p>
            <a:pPr algn="l"/>
            <a:r>
              <a:rPr lang="en-US" sz="4000" b="1" dirty="0">
                <a:solidFill>
                  <a:srgbClr val="FF0000"/>
                </a:solidFill>
              </a:rPr>
              <a:t>4</a:t>
            </a:r>
            <a:r>
              <a:rPr lang="en-US" sz="4000" dirty="0">
                <a:solidFill>
                  <a:srgbClr val="FF0000"/>
                </a:solidFill>
              </a:rPr>
              <a:t> Rejoice in the Lord always. Again I will say, rejoice! </a:t>
            </a:r>
          </a:p>
          <a:p>
            <a:pPr algn="l"/>
            <a:r>
              <a:rPr lang="en-US" sz="4000" b="1" dirty="0">
                <a:solidFill>
                  <a:srgbClr val="FF0000"/>
                </a:solidFill>
              </a:rPr>
              <a:t>5</a:t>
            </a:r>
            <a:r>
              <a:rPr lang="en-US" sz="4000" dirty="0">
                <a:solidFill>
                  <a:srgbClr val="FF0000"/>
                </a:solidFill>
              </a:rPr>
              <a:t> Let your gentleness be known to all men. </a:t>
            </a:r>
            <a:r>
              <a:rPr lang="en-US" sz="4000" u="sng" dirty="0">
                <a:solidFill>
                  <a:srgbClr val="FF0000"/>
                </a:solidFill>
              </a:rPr>
              <a:t>The Lord is at hand</a:t>
            </a:r>
            <a:r>
              <a:rPr lang="en-US" sz="4000" dirty="0">
                <a:solidFill>
                  <a:srgbClr val="FF0000"/>
                </a:solidFill>
              </a:rPr>
              <a:t>. </a:t>
            </a:r>
          </a:p>
          <a:p>
            <a:pPr algn="l"/>
            <a:r>
              <a:rPr lang="en-US" sz="4000" b="1" dirty="0">
                <a:solidFill>
                  <a:srgbClr val="FF0000"/>
                </a:solidFill>
              </a:rPr>
              <a:t>6</a:t>
            </a:r>
            <a:r>
              <a:rPr lang="en-US" sz="4000" dirty="0">
                <a:solidFill>
                  <a:srgbClr val="FF0000"/>
                </a:solidFill>
              </a:rPr>
              <a:t> Be anxious for nothing, but in everything by prayer and supplication, with thanksgiving, let your requests be made known to God; </a:t>
            </a:r>
          </a:p>
        </p:txBody>
      </p:sp>
    </p:spTree>
    <p:extLst>
      <p:ext uri="{BB962C8B-B14F-4D97-AF65-F5344CB8AC3E}">
        <p14:creationId xmlns:p14="http://schemas.microsoft.com/office/powerpoint/2010/main" val="1539574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2084294"/>
            <a:ext cx="12192000" cy="4773705"/>
          </a:xfrm>
        </p:spPr>
        <p:txBody>
          <a:bodyPr>
            <a:normAutofit/>
          </a:bodyPr>
          <a:lstStyle/>
          <a:p>
            <a:pPr lvl="0" algn="l"/>
            <a:r>
              <a:rPr lang="en-US" sz="4000" dirty="0">
                <a:solidFill>
                  <a:schemeClr val="accent1"/>
                </a:solidFill>
              </a:rPr>
              <a:t>Is there any area of our lives that we shouldn’t </a:t>
            </a:r>
            <a:r>
              <a:rPr lang="en-US" sz="4000" dirty="0"/>
              <a:t>“</a:t>
            </a:r>
            <a:r>
              <a:rPr lang="en-US" sz="4000" i="1" dirty="0"/>
              <a:t>let go, and let God</a:t>
            </a:r>
            <a:r>
              <a:rPr lang="en-US" sz="4000" dirty="0"/>
              <a:t>”</a:t>
            </a:r>
            <a:r>
              <a:rPr lang="en-US" sz="4000" dirty="0">
                <a:solidFill>
                  <a:schemeClr val="accent1"/>
                </a:solidFill>
              </a:rPr>
              <a:t>?</a:t>
            </a:r>
          </a:p>
          <a:p>
            <a:pPr lvl="0" algn="l"/>
            <a:endParaRPr lang="en-US" sz="800" dirty="0">
              <a:solidFill>
                <a:schemeClr val="accent1"/>
              </a:solidFill>
            </a:endParaRPr>
          </a:p>
          <a:p>
            <a:pPr lvl="0" algn="l"/>
            <a:r>
              <a:rPr lang="en-US" sz="4000" dirty="0">
                <a:solidFill>
                  <a:schemeClr val="accent1"/>
                </a:solidFill>
              </a:rPr>
              <a:t>Where do you need to start today?</a:t>
            </a:r>
          </a:p>
        </p:txBody>
      </p:sp>
    </p:spTree>
    <p:extLst>
      <p:ext uri="{BB962C8B-B14F-4D97-AF65-F5344CB8AC3E}">
        <p14:creationId xmlns:p14="http://schemas.microsoft.com/office/powerpoint/2010/main" val="1254586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491884"/>
            <a:ext cx="12192000" cy="5366116"/>
          </a:xfrm>
        </p:spPr>
        <p:txBody>
          <a:bodyPr>
            <a:normAutofit fontScale="62500" lnSpcReduction="20000"/>
          </a:bodyPr>
          <a:lstStyle/>
          <a:p>
            <a:pPr algn="l"/>
            <a:r>
              <a:rPr lang="en-US" sz="6200" b="1" dirty="0">
                <a:solidFill>
                  <a:srgbClr val="FF0000"/>
                </a:solidFill>
              </a:rPr>
              <a:t>7</a:t>
            </a:r>
            <a:r>
              <a:rPr lang="en-US" sz="6200" dirty="0">
                <a:solidFill>
                  <a:srgbClr val="FF0000"/>
                </a:solidFill>
              </a:rPr>
              <a:t> and the peace of God, which surpasses all understanding, will guard your hearts and minds through Christ Jesus.</a:t>
            </a:r>
          </a:p>
          <a:p>
            <a:pPr algn="l"/>
            <a:r>
              <a:rPr lang="en-US" sz="1300" dirty="0">
                <a:solidFill>
                  <a:srgbClr val="FF0000"/>
                </a:solidFill>
              </a:rPr>
              <a:t> </a:t>
            </a:r>
          </a:p>
          <a:p>
            <a:pPr algn="l"/>
            <a:r>
              <a:rPr lang="en-US" sz="6200" b="1" dirty="0">
                <a:solidFill>
                  <a:srgbClr val="FF0000"/>
                </a:solidFill>
              </a:rPr>
              <a:t>8</a:t>
            </a:r>
            <a:r>
              <a:rPr lang="en-US" sz="6200" dirty="0">
                <a:solidFill>
                  <a:srgbClr val="FF0000"/>
                </a:solidFill>
              </a:rPr>
              <a:t> Finally, brethren, whatever things are true, whatever things are noble, whatever things are just, whatever things are pure, whatever things are lovely, whatever things are of good report, if there is any virtue and if there is anything praiseworthy--meditate on these things.</a:t>
            </a:r>
          </a:p>
          <a:p>
            <a:pPr algn="l"/>
            <a:r>
              <a:rPr lang="en-US" sz="1300" dirty="0">
                <a:solidFill>
                  <a:srgbClr val="FF0000"/>
                </a:solidFill>
              </a:rPr>
              <a:t> </a:t>
            </a:r>
          </a:p>
          <a:p>
            <a:pPr algn="l"/>
            <a:r>
              <a:rPr lang="en-US" sz="6200" b="1" dirty="0">
                <a:solidFill>
                  <a:srgbClr val="FF0000"/>
                </a:solidFill>
              </a:rPr>
              <a:t>9</a:t>
            </a:r>
            <a:r>
              <a:rPr lang="en-US" sz="6200" dirty="0">
                <a:solidFill>
                  <a:srgbClr val="FF0000"/>
                </a:solidFill>
              </a:rPr>
              <a:t> The things which you learned and received and heard and saw in me, these do, and the God of peace will be with you.</a:t>
            </a:r>
          </a:p>
          <a:p>
            <a:pPr algn="l"/>
            <a:endParaRPr lang="en-US" sz="4800" dirty="0">
              <a:solidFill>
                <a:srgbClr val="FF0000"/>
              </a:solidFill>
            </a:endParaRPr>
          </a:p>
        </p:txBody>
      </p:sp>
    </p:spTree>
    <p:extLst>
      <p:ext uri="{BB962C8B-B14F-4D97-AF65-F5344CB8AC3E}">
        <p14:creationId xmlns:p14="http://schemas.microsoft.com/office/powerpoint/2010/main" val="218841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761564"/>
            <a:ext cx="12192000" cy="5096435"/>
          </a:xfrm>
        </p:spPr>
        <p:txBody>
          <a:bodyPr>
            <a:normAutofit/>
          </a:bodyPr>
          <a:lstStyle/>
          <a:p>
            <a:pPr algn="l"/>
            <a:r>
              <a:rPr lang="en-US" sz="4000" dirty="0">
                <a:solidFill>
                  <a:srgbClr val="0070C0"/>
                </a:solidFill>
              </a:rPr>
              <a:t>Who is in control? Me? God?</a:t>
            </a:r>
          </a:p>
          <a:p>
            <a:pPr algn="l"/>
            <a:endParaRPr lang="en-US" sz="800" dirty="0">
              <a:solidFill>
                <a:srgbClr val="0070C0"/>
              </a:solidFill>
            </a:endParaRPr>
          </a:p>
          <a:p>
            <a:pPr algn="l"/>
            <a:r>
              <a:rPr lang="en-US" sz="4000" dirty="0"/>
              <a:t>At each moment of each day there are opportunities given to us to answer that question of control. </a:t>
            </a:r>
          </a:p>
          <a:p>
            <a:pPr algn="l"/>
            <a:endParaRPr lang="en-US" sz="4800" dirty="0">
              <a:solidFill>
                <a:srgbClr val="FF0000"/>
              </a:solidFill>
            </a:endParaRPr>
          </a:p>
        </p:txBody>
      </p:sp>
    </p:spTree>
    <p:extLst>
      <p:ext uri="{BB962C8B-B14F-4D97-AF65-F5344CB8AC3E}">
        <p14:creationId xmlns:p14="http://schemas.microsoft.com/office/powerpoint/2010/main" val="3781387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761564"/>
            <a:ext cx="12192000" cy="5096435"/>
          </a:xfrm>
        </p:spPr>
        <p:txBody>
          <a:bodyPr>
            <a:normAutofit/>
          </a:bodyPr>
          <a:lstStyle/>
          <a:p>
            <a:pPr algn="l"/>
            <a:r>
              <a:rPr lang="en-US" sz="4000" dirty="0">
                <a:solidFill>
                  <a:schemeClr val="accent1"/>
                </a:solidFill>
              </a:rPr>
              <a:t>Fear, anxiousness, micro-managing, indecisiveness; all come from a desire to be in control.</a:t>
            </a:r>
          </a:p>
          <a:p>
            <a:pPr algn="l"/>
            <a:endParaRPr lang="en-US" sz="800" dirty="0"/>
          </a:p>
          <a:p>
            <a:pPr algn="l"/>
            <a:r>
              <a:rPr lang="en-US" sz="4000" dirty="0"/>
              <a:t>The exact opposite of “</a:t>
            </a:r>
            <a:r>
              <a:rPr lang="en-US" sz="4000" i="1" dirty="0"/>
              <a:t>letting go, letting God</a:t>
            </a:r>
            <a:r>
              <a:rPr lang="en-US" sz="4000" dirty="0"/>
              <a:t>.”</a:t>
            </a:r>
          </a:p>
          <a:p>
            <a:pPr algn="l"/>
            <a:endParaRPr lang="en-US" sz="4800" dirty="0">
              <a:solidFill>
                <a:srgbClr val="FF0000"/>
              </a:solidFill>
            </a:endParaRPr>
          </a:p>
        </p:txBody>
      </p:sp>
    </p:spTree>
    <p:extLst>
      <p:ext uri="{BB962C8B-B14F-4D97-AF65-F5344CB8AC3E}">
        <p14:creationId xmlns:p14="http://schemas.microsoft.com/office/powerpoint/2010/main" val="3495699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761564"/>
            <a:ext cx="12192000" cy="5096435"/>
          </a:xfrm>
        </p:spPr>
        <p:txBody>
          <a:bodyPr>
            <a:normAutofit/>
          </a:bodyPr>
          <a:lstStyle/>
          <a:p>
            <a:pPr algn="l"/>
            <a:r>
              <a:rPr lang="en-US" sz="4000" dirty="0">
                <a:solidFill>
                  <a:srgbClr val="0070C0"/>
                </a:solidFill>
              </a:rPr>
              <a:t>So, how do I get to the place of being able to “let go, and let God”?</a:t>
            </a:r>
          </a:p>
          <a:p>
            <a:pPr algn="l"/>
            <a:endParaRPr lang="en-US" sz="800" dirty="0"/>
          </a:p>
          <a:p>
            <a:pPr algn="l"/>
            <a:r>
              <a:rPr lang="en-US" sz="4000" b="1" dirty="0">
                <a:solidFill>
                  <a:srgbClr val="FF0000"/>
                </a:solidFill>
              </a:rPr>
              <a:t>4</a:t>
            </a:r>
            <a:r>
              <a:rPr lang="en-US" sz="4000" dirty="0">
                <a:solidFill>
                  <a:srgbClr val="FF0000"/>
                </a:solidFill>
              </a:rPr>
              <a:t> Rejoice </a:t>
            </a:r>
            <a:r>
              <a:rPr lang="en-US" sz="4000" b="1" u="sng" dirty="0">
                <a:solidFill>
                  <a:srgbClr val="FF0000"/>
                </a:solidFill>
              </a:rPr>
              <a:t>in the Lord</a:t>
            </a:r>
            <a:r>
              <a:rPr lang="en-US" sz="4000" dirty="0">
                <a:solidFill>
                  <a:srgbClr val="FF0000"/>
                </a:solidFill>
              </a:rPr>
              <a:t> always. Again I will say, rejoice! </a:t>
            </a:r>
          </a:p>
          <a:p>
            <a:pPr algn="l"/>
            <a:endParaRPr lang="en-US" sz="900" dirty="0">
              <a:solidFill>
                <a:srgbClr val="FF0000"/>
              </a:solidFill>
            </a:endParaRPr>
          </a:p>
          <a:p>
            <a:pPr algn="l"/>
            <a:r>
              <a:rPr lang="en-US" sz="4000" dirty="0">
                <a:solidFill>
                  <a:srgbClr val="FF0000"/>
                </a:solidFill>
              </a:rPr>
              <a:t>Rejoice </a:t>
            </a:r>
            <a:r>
              <a:rPr lang="en-US" sz="4000" dirty="0"/>
              <a:t>– to be glad, it’s a form of a salutation or greeting. In each moment, no matter what “</a:t>
            </a:r>
            <a:r>
              <a:rPr lang="en-US" sz="4000" dirty="0">
                <a:solidFill>
                  <a:srgbClr val="FF0000"/>
                </a:solidFill>
              </a:rPr>
              <a:t>Rejoice</a:t>
            </a:r>
            <a:r>
              <a:rPr lang="en-US" sz="4000" dirty="0"/>
              <a:t>.” </a:t>
            </a:r>
          </a:p>
          <a:p>
            <a:pPr algn="l"/>
            <a:r>
              <a:rPr lang="en-US" sz="4000" dirty="0"/>
              <a:t>This is also a </a:t>
            </a:r>
            <a:r>
              <a:rPr lang="en-US" sz="4000" i="1" dirty="0"/>
              <a:t>present-tense active </a:t>
            </a:r>
            <a:r>
              <a:rPr lang="en-US" sz="4000" i="1" u="sng" dirty="0"/>
              <a:t>imperative</a:t>
            </a:r>
            <a:r>
              <a:rPr lang="en-US" sz="4000" i="1" dirty="0"/>
              <a:t> verb.</a:t>
            </a:r>
          </a:p>
        </p:txBody>
      </p:sp>
      <p:sp>
        <p:nvSpPr>
          <p:cNvPr id="6" name="Arrow: Curved Down 5">
            <a:extLst>
              <a:ext uri="{FF2B5EF4-FFF2-40B4-BE49-F238E27FC236}">
                <a16:creationId xmlns:a16="http://schemas.microsoft.com/office/drawing/2014/main" id="{3E833AA0-7EAD-403D-B8B1-867AF1F24468}"/>
              </a:ext>
            </a:extLst>
          </p:cNvPr>
          <p:cNvSpPr/>
          <p:nvPr/>
        </p:nvSpPr>
        <p:spPr>
          <a:xfrm>
            <a:off x="1210235" y="2837329"/>
            <a:ext cx="2770094" cy="59167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Curved Down 6">
            <a:extLst>
              <a:ext uri="{FF2B5EF4-FFF2-40B4-BE49-F238E27FC236}">
                <a16:creationId xmlns:a16="http://schemas.microsoft.com/office/drawing/2014/main" id="{BFF0AAD9-7DC6-4D2E-AEB6-49D6A8E35D9A}"/>
              </a:ext>
            </a:extLst>
          </p:cNvPr>
          <p:cNvSpPr/>
          <p:nvPr/>
        </p:nvSpPr>
        <p:spPr>
          <a:xfrm rot="10800000">
            <a:off x="1429451" y="3715284"/>
            <a:ext cx="3626641" cy="493645"/>
          </a:xfrm>
          <a:prstGeom prst="curvedDownArrow">
            <a:avLst>
              <a:gd name="adj1" fmla="val 25000"/>
              <a:gd name="adj2" fmla="val 48145"/>
              <a:gd name="adj3" fmla="val 337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44302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367619"/>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761564"/>
            <a:ext cx="12192000" cy="5096435"/>
          </a:xfrm>
        </p:spPr>
        <p:txBody>
          <a:bodyPr>
            <a:normAutofit/>
          </a:bodyPr>
          <a:lstStyle/>
          <a:p>
            <a:pPr algn="l"/>
            <a:r>
              <a:rPr lang="en-US" sz="4000" dirty="0">
                <a:solidFill>
                  <a:srgbClr val="0070C0"/>
                </a:solidFill>
              </a:rPr>
              <a:t>So, how do I get to the point of being able to rejoice in the Lord always, no matter the circumstance or situation?</a:t>
            </a:r>
          </a:p>
          <a:p>
            <a:pPr algn="l"/>
            <a:endParaRPr lang="en-US" sz="800" i="1" dirty="0">
              <a:solidFill>
                <a:srgbClr val="0070C0"/>
              </a:solidFill>
            </a:endParaRPr>
          </a:p>
          <a:p>
            <a:pPr lvl="0" algn="l"/>
            <a:r>
              <a:rPr lang="en-US" sz="4000" b="1" dirty="0">
                <a:solidFill>
                  <a:srgbClr val="FF0000"/>
                </a:solidFill>
              </a:rPr>
              <a:t>6</a:t>
            </a:r>
            <a:r>
              <a:rPr lang="en-US" sz="4000" dirty="0">
                <a:solidFill>
                  <a:srgbClr val="FF0000"/>
                </a:solidFill>
              </a:rPr>
              <a:t> Be anxious for </a:t>
            </a:r>
            <a:r>
              <a:rPr lang="en-US" sz="4000" b="1" u="sng" dirty="0">
                <a:solidFill>
                  <a:srgbClr val="FF0000"/>
                </a:solidFill>
              </a:rPr>
              <a:t>nothing</a:t>
            </a:r>
            <a:r>
              <a:rPr lang="en-US" sz="4000" dirty="0">
                <a:solidFill>
                  <a:srgbClr val="FF0000"/>
                </a:solidFill>
              </a:rPr>
              <a:t>, but in </a:t>
            </a:r>
            <a:r>
              <a:rPr lang="en-US" sz="4000" b="1" u="sng" dirty="0">
                <a:solidFill>
                  <a:srgbClr val="FF0000"/>
                </a:solidFill>
              </a:rPr>
              <a:t>everything</a:t>
            </a:r>
            <a:r>
              <a:rPr lang="en-US" sz="4000" dirty="0">
                <a:solidFill>
                  <a:srgbClr val="FF0000"/>
                </a:solidFill>
              </a:rPr>
              <a:t> by prayer and supplication, with thanksgiving, let your requests be made known </a:t>
            </a:r>
            <a:r>
              <a:rPr lang="en-US" sz="4000" b="1" u="sng" dirty="0">
                <a:solidFill>
                  <a:srgbClr val="FF0000"/>
                </a:solidFill>
              </a:rPr>
              <a:t>to God</a:t>
            </a:r>
            <a:r>
              <a:rPr lang="en-US" sz="4000" dirty="0">
                <a:solidFill>
                  <a:srgbClr val="FF0000"/>
                </a:solidFill>
              </a:rPr>
              <a:t>; </a:t>
            </a:r>
          </a:p>
          <a:p>
            <a:pPr algn="l"/>
            <a:endParaRPr lang="en-US" sz="800" i="1" dirty="0"/>
          </a:p>
          <a:p>
            <a:pPr algn="l"/>
            <a:r>
              <a:rPr lang="en-US" sz="4000" dirty="0"/>
              <a:t>Don’t be anxious – </a:t>
            </a:r>
            <a:r>
              <a:rPr lang="en-US" sz="4000" i="1" dirty="0"/>
              <a:t>present tense active imperative</a:t>
            </a:r>
          </a:p>
          <a:p>
            <a:pPr algn="l"/>
            <a:r>
              <a:rPr lang="en-US" sz="4000" dirty="0">
                <a:solidFill>
                  <a:srgbClr val="FF0000"/>
                </a:solidFill>
              </a:rPr>
              <a:t>Everything</a:t>
            </a:r>
            <a:r>
              <a:rPr lang="en-US" sz="4000" dirty="0"/>
              <a:t> – same Greek word as all. And all means ____.</a:t>
            </a:r>
          </a:p>
        </p:txBody>
      </p:sp>
      <p:sp>
        <p:nvSpPr>
          <p:cNvPr id="6" name="Arrow: Curved Down 5">
            <a:extLst>
              <a:ext uri="{FF2B5EF4-FFF2-40B4-BE49-F238E27FC236}">
                <a16:creationId xmlns:a16="http://schemas.microsoft.com/office/drawing/2014/main" id="{3E833AA0-7EAD-403D-B8B1-867AF1F24468}"/>
              </a:ext>
            </a:extLst>
          </p:cNvPr>
          <p:cNvSpPr/>
          <p:nvPr/>
        </p:nvSpPr>
        <p:spPr>
          <a:xfrm>
            <a:off x="7637929" y="2837329"/>
            <a:ext cx="2770094" cy="59167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Curved Down 6">
            <a:extLst>
              <a:ext uri="{FF2B5EF4-FFF2-40B4-BE49-F238E27FC236}">
                <a16:creationId xmlns:a16="http://schemas.microsoft.com/office/drawing/2014/main" id="{BFF0AAD9-7DC6-4D2E-AEB6-49D6A8E35D9A}"/>
              </a:ext>
            </a:extLst>
          </p:cNvPr>
          <p:cNvSpPr/>
          <p:nvPr/>
        </p:nvSpPr>
        <p:spPr>
          <a:xfrm rot="10605288">
            <a:off x="900597" y="4013948"/>
            <a:ext cx="6725978" cy="591669"/>
          </a:xfrm>
          <a:prstGeom prst="curvedDownArrow">
            <a:avLst>
              <a:gd name="adj1" fmla="val 25000"/>
              <a:gd name="adj2" fmla="val 48145"/>
              <a:gd name="adj3" fmla="val 337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Oval 3">
            <a:extLst>
              <a:ext uri="{FF2B5EF4-FFF2-40B4-BE49-F238E27FC236}">
                <a16:creationId xmlns:a16="http://schemas.microsoft.com/office/drawing/2014/main" id="{84D472F3-1C8D-42EF-9494-DE91BA2E4BC8}"/>
              </a:ext>
            </a:extLst>
          </p:cNvPr>
          <p:cNvSpPr/>
          <p:nvPr/>
        </p:nvSpPr>
        <p:spPr>
          <a:xfrm>
            <a:off x="2783542" y="3724835"/>
            <a:ext cx="3671045" cy="739588"/>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7089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906237"/>
          </a:xfrm>
        </p:spPr>
        <p:txBody>
          <a:bodyPr>
            <a:normAutofit fontScale="90000"/>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210235"/>
            <a:ext cx="12192000" cy="5647765"/>
          </a:xfrm>
        </p:spPr>
        <p:txBody>
          <a:bodyPr>
            <a:normAutofit/>
          </a:bodyPr>
          <a:lstStyle/>
          <a:p>
            <a:pPr algn="l"/>
            <a:r>
              <a:rPr lang="en-US" sz="4000" dirty="0">
                <a:solidFill>
                  <a:srgbClr val="0070C0"/>
                </a:solidFill>
              </a:rPr>
              <a:t>So, how do I get to the point of being able to rejoice in the Lord always, no matter the circumstance or situation?</a:t>
            </a:r>
          </a:p>
          <a:p>
            <a:pPr lvl="0" algn="l"/>
            <a:endParaRPr lang="en-US" sz="800" b="1" dirty="0">
              <a:solidFill>
                <a:srgbClr val="0070C0"/>
              </a:solidFill>
            </a:endParaRPr>
          </a:p>
          <a:p>
            <a:pPr lvl="0" algn="l"/>
            <a:r>
              <a:rPr lang="en-US" sz="3900" b="1" dirty="0">
                <a:solidFill>
                  <a:srgbClr val="FF0000"/>
                </a:solidFill>
              </a:rPr>
              <a:t>8</a:t>
            </a:r>
            <a:r>
              <a:rPr lang="en-US" sz="3900" dirty="0">
                <a:solidFill>
                  <a:srgbClr val="FF0000"/>
                </a:solidFill>
              </a:rPr>
              <a:t> Finally, brethren, whatever things are true, whatever things are noble, whatever things are just, whatever things are pure, whatever things are lovely, whatever things are of good report, if there is any virtue and if there is anything praiseworthy--meditate on these things.</a:t>
            </a:r>
          </a:p>
          <a:p>
            <a:pPr lvl="0" algn="l"/>
            <a:endParaRPr lang="en-US" sz="800" dirty="0">
              <a:solidFill>
                <a:srgbClr val="FF0000"/>
              </a:solidFill>
            </a:endParaRPr>
          </a:p>
          <a:p>
            <a:pPr lvl="0" algn="l"/>
            <a:r>
              <a:rPr lang="en-US" sz="3200" dirty="0">
                <a:solidFill>
                  <a:srgbClr val="FF0000"/>
                </a:solidFill>
              </a:rPr>
              <a:t>Meditate </a:t>
            </a:r>
            <a:r>
              <a:rPr lang="en-US" sz="3200" dirty="0"/>
              <a:t>– </a:t>
            </a:r>
            <a:r>
              <a:rPr lang="en-US" sz="3200" i="1" dirty="0"/>
              <a:t>present tense active imperative</a:t>
            </a:r>
            <a:r>
              <a:rPr lang="en-US" sz="3200" dirty="0"/>
              <a:t>: </a:t>
            </a:r>
            <a:r>
              <a:rPr lang="en-US" sz="3200" dirty="0">
                <a:solidFill>
                  <a:srgbClr val="0070C0"/>
                </a:solidFill>
              </a:rPr>
              <a:t>think upon, take inventory, reckon</a:t>
            </a:r>
          </a:p>
          <a:p>
            <a:pPr algn="l"/>
            <a:endParaRPr lang="en-US" sz="800" i="1" dirty="0">
              <a:solidFill>
                <a:srgbClr val="0070C0"/>
              </a:solidFill>
            </a:endParaRPr>
          </a:p>
        </p:txBody>
      </p:sp>
      <p:sp>
        <p:nvSpPr>
          <p:cNvPr id="4" name="Oval 3">
            <a:extLst>
              <a:ext uri="{FF2B5EF4-FFF2-40B4-BE49-F238E27FC236}">
                <a16:creationId xmlns:a16="http://schemas.microsoft.com/office/drawing/2014/main" id="{84D472F3-1C8D-42EF-9494-DE91BA2E4BC8}"/>
              </a:ext>
            </a:extLst>
          </p:cNvPr>
          <p:cNvSpPr/>
          <p:nvPr/>
        </p:nvSpPr>
        <p:spPr>
          <a:xfrm>
            <a:off x="2956225" y="4785732"/>
            <a:ext cx="2627163" cy="739588"/>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3FEFC9D9-F4E6-4C0A-A467-753D48AD29B5}"/>
              </a:ext>
            </a:extLst>
          </p:cNvPr>
          <p:cNvCxnSpPr>
            <a:cxnSpLocks/>
          </p:cNvCxnSpPr>
          <p:nvPr/>
        </p:nvCxnSpPr>
        <p:spPr>
          <a:xfrm>
            <a:off x="5615268" y="5306507"/>
            <a:ext cx="2503394"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86D1461-6947-47AF-9507-D30F11EB9FF6}"/>
              </a:ext>
            </a:extLst>
          </p:cNvPr>
          <p:cNvCxnSpPr>
            <a:cxnSpLocks/>
          </p:cNvCxnSpPr>
          <p:nvPr/>
        </p:nvCxnSpPr>
        <p:spPr>
          <a:xfrm>
            <a:off x="5999629" y="3222512"/>
            <a:ext cx="288887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B996AAB-5038-42BA-B020-B150FBD839BD}"/>
              </a:ext>
            </a:extLst>
          </p:cNvPr>
          <p:cNvCxnSpPr>
            <a:cxnSpLocks/>
          </p:cNvCxnSpPr>
          <p:nvPr/>
        </p:nvCxnSpPr>
        <p:spPr>
          <a:xfrm>
            <a:off x="5517777" y="3706606"/>
            <a:ext cx="3090582"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855ED15-E3D9-472D-8303-A62AE38FAB79}"/>
              </a:ext>
            </a:extLst>
          </p:cNvPr>
          <p:cNvCxnSpPr>
            <a:cxnSpLocks/>
          </p:cNvCxnSpPr>
          <p:nvPr/>
        </p:nvCxnSpPr>
        <p:spPr>
          <a:xfrm flipV="1">
            <a:off x="4036360" y="4192640"/>
            <a:ext cx="3157816" cy="1"/>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85035F2-3A62-4A30-AEAC-FAC0E6FF5D1E}"/>
              </a:ext>
            </a:extLst>
          </p:cNvPr>
          <p:cNvCxnSpPr>
            <a:cxnSpLocks/>
          </p:cNvCxnSpPr>
          <p:nvPr/>
        </p:nvCxnSpPr>
        <p:spPr>
          <a:xfrm>
            <a:off x="9660591" y="4784612"/>
            <a:ext cx="201481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FB287EE-DDAB-4EDC-9A28-EEE3FB90BB7B}"/>
              </a:ext>
            </a:extLst>
          </p:cNvPr>
          <p:cNvCxnSpPr>
            <a:cxnSpLocks/>
          </p:cNvCxnSpPr>
          <p:nvPr/>
        </p:nvCxnSpPr>
        <p:spPr>
          <a:xfrm>
            <a:off x="136712" y="5288877"/>
            <a:ext cx="2485464"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20196F7-745B-46E0-931A-F2511C2498C8}"/>
              </a:ext>
            </a:extLst>
          </p:cNvPr>
          <p:cNvCxnSpPr>
            <a:cxnSpLocks/>
          </p:cNvCxnSpPr>
          <p:nvPr/>
        </p:nvCxnSpPr>
        <p:spPr>
          <a:xfrm>
            <a:off x="136712" y="3706606"/>
            <a:ext cx="3104029"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2298F4B-3A80-45CC-850E-8EAB24F21DBF}"/>
              </a:ext>
            </a:extLst>
          </p:cNvPr>
          <p:cNvCxnSpPr>
            <a:cxnSpLocks/>
          </p:cNvCxnSpPr>
          <p:nvPr/>
        </p:nvCxnSpPr>
        <p:spPr>
          <a:xfrm>
            <a:off x="136712" y="4177253"/>
            <a:ext cx="1571064"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92DDA14-942D-4B1F-A168-DD00ACAFABBA}"/>
              </a:ext>
            </a:extLst>
          </p:cNvPr>
          <p:cNvCxnSpPr>
            <a:cxnSpLocks/>
          </p:cNvCxnSpPr>
          <p:nvPr/>
        </p:nvCxnSpPr>
        <p:spPr>
          <a:xfrm flipV="1">
            <a:off x="136712" y="4784612"/>
            <a:ext cx="2283759" cy="2"/>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50FFA59-5712-43CB-B514-3DD02753F61B}"/>
              </a:ext>
            </a:extLst>
          </p:cNvPr>
          <p:cNvCxnSpPr>
            <a:cxnSpLocks/>
          </p:cNvCxnSpPr>
          <p:nvPr/>
        </p:nvCxnSpPr>
        <p:spPr>
          <a:xfrm>
            <a:off x="9544049" y="4194581"/>
            <a:ext cx="2383492"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4E82ED0-D38C-4330-8BCB-987A0961EA0F}"/>
              </a:ext>
            </a:extLst>
          </p:cNvPr>
          <p:cNvCxnSpPr>
            <a:cxnSpLocks/>
          </p:cNvCxnSpPr>
          <p:nvPr/>
        </p:nvCxnSpPr>
        <p:spPr>
          <a:xfrm>
            <a:off x="4703108" y="4746212"/>
            <a:ext cx="201481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DE3A16D-59D3-4249-9259-4F5602B9972A}"/>
              </a:ext>
            </a:extLst>
          </p:cNvPr>
          <p:cNvCxnSpPr>
            <a:cxnSpLocks/>
          </p:cNvCxnSpPr>
          <p:nvPr/>
        </p:nvCxnSpPr>
        <p:spPr>
          <a:xfrm>
            <a:off x="10735795" y="3706606"/>
            <a:ext cx="117717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0704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6C81-8551-4BA6-B2B9-989AF3CB8BF3}"/>
              </a:ext>
            </a:extLst>
          </p:cNvPr>
          <p:cNvSpPr>
            <a:spLocks noGrp="1"/>
          </p:cNvSpPr>
          <p:nvPr>
            <p:ph type="ctrTitle"/>
          </p:nvPr>
        </p:nvSpPr>
        <p:spPr>
          <a:xfrm>
            <a:off x="1524000" y="0"/>
            <a:ext cx="9144000" cy="1048871"/>
          </a:xfrm>
        </p:spPr>
        <p:txBody>
          <a:bodyPr/>
          <a:lstStyle/>
          <a:p>
            <a:r>
              <a:rPr lang="en-US" b="1" dirty="0"/>
              <a:t>Letting Go, Letting God</a:t>
            </a:r>
          </a:p>
        </p:txBody>
      </p:sp>
      <p:sp>
        <p:nvSpPr>
          <p:cNvPr id="3" name="Subtitle 2">
            <a:extLst>
              <a:ext uri="{FF2B5EF4-FFF2-40B4-BE49-F238E27FC236}">
                <a16:creationId xmlns:a16="http://schemas.microsoft.com/office/drawing/2014/main" id="{DC4D0ADD-4306-4C40-8E59-E30EA58AF400}"/>
              </a:ext>
            </a:extLst>
          </p:cNvPr>
          <p:cNvSpPr>
            <a:spLocks noGrp="1"/>
          </p:cNvSpPr>
          <p:nvPr>
            <p:ph type="subTitle" idx="1"/>
          </p:nvPr>
        </p:nvSpPr>
        <p:spPr>
          <a:xfrm>
            <a:off x="0" y="1524299"/>
            <a:ext cx="12192000" cy="4984077"/>
          </a:xfrm>
        </p:spPr>
        <p:txBody>
          <a:bodyPr>
            <a:normAutofit/>
          </a:bodyPr>
          <a:lstStyle/>
          <a:p>
            <a:pPr lvl="0" algn="l"/>
            <a:r>
              <a:rPr lang="en-US" sz="4000" i="1" dirty="0">
                <a:solidFill>
                  <a:srgbClr val="0070C0"/>
                </a:solidFill>
              </a:rPr>
              <a:t>Y</a:t>
            </a:r>
            <a:r>
              <a:rPr lang="en-US" sz="3900" i="1" dirty="0">
                <a:solidFill>
                  <a:srgbClr val="0070C0"/>
                </a:solidFill>
              </a:rPr>
              <a:t>eah, but Paul, how do we know if we do this then we’ll be able to truly rejoice in the Lord as we let go and let God?</a:t>
            </a:r>
            <a:endParaRPr lang="en-US" sz="3200" i="1" dirty="0">
              <a:solidFill>
                <a:srgbClr val="0070C0"/>
              </a:solidFill>
            </a:endParaRPr>
          </a:p>
          <a:p>
            <a:pPr algn="l"/>
            <a:endParaRPr lang="en-US" sz="800" i="1" dirty="0">
              <a:solidFill>
                <a:srgbClr val="0070C0"/>
              </a:solidFill>
            </a:endParaRPr>
          </a:p>
          <a:p>
            <a:pPr algn="l"/>
            <a:r>
              <a:rPr lang="en-US" sz="4000" b="1" dirty="0">
                <a:solidFill>
                  <a:srgbClr val="FF0000"/>
                </a:solidFill>
              </a:rPr>
              <a:t>9</a:t>
            </a:r>
            <a:r>
              <a:rPr lang="en-US" sz="4000" dirty="0">
                <a:solidFill>
                  <a:srgbClr val="FF0000"/>
                </a:solidFill>
              </a:rPr>
              <a:t> The things which you learned and received and heard and saw in me, these do, and the </a:t>
            </a:r>
            <a:r>
              <a:rPr lang="en-US" sz="4000" b="1" dirty="0">
                <a:solidFill>
                  <a:srgbClr val="FF0000"/>
                </a:solidFill>
              </a:rPr>
              <a:t>God of peace</a:t>
            </a:r>
            <a:r>
              <a:rPr lang="en-US" sz="4000" dirty="0">
                <a:solidFill>
                  <a:srgbClr val="FF0000"/>
                </a:solidFill>
              </a:rPr>
              <a:t> </a:t>
            </a:r>
            <a:r>
              <a:rPr lang="en-US" sz="6600" u="sng" dirty="0">
                <a:solidFill>
                  <a:srgbClr val="FF0000"/>
                </a:solidFill>
                <a:effectLst>
                  <a:outerShdw blurRad="38100" dist="38100" dir="2700000" algn="tl">
                    <a:srgbClr val="000000">
                      <a:alpha val="43137"/>
                    </a:srgbClr>
                  </a:outerShdw>
                </a:effectLst>
              </a:rPr>
              <a:t>will</a:t>
            </a:r>
            <a:r>
              <a:rPr lang="en-US" sz="4000" dirty="0">
                <a:solidFill>
                  <a:srgbClr val="FF0000"/>
                </a:solidFill>
              </a:rPr>
              <a:t> be with you.</a:t>
            </a:r>
          </a:p>
          <a:p>
            <a:pPr algn="l"/>
            <a:endParaRPr lang="en-US" sz="800" dirty="0">
              <a:solidFill>
                <a:srgbClr val="FF0000"/>
              </a:solidFill>
            </a:endParaRPr>
          </a:p>
          <a:p>
            <a:pPr algn="l"/>
            <a:r>
              <a:rPr lang="en-US" sz="4000" dirty="0">
                <a:solidFill>
                  <a:srgbClr val="FF0000"/>
                </a:solidFill>
              </a:rPr>
              <a:t>Do</a:t>
            </a:r>
            <a:r>
              <a:rPr lang="en-US" sz="4000" dirty="0"/>
              <a:t> – </a:t>
            </a:r>
            <a:r>
              <a:rPr lang="en-US" sz="4000" i="1" dirty="0"/>
              <a:t>present tense active imperative</a:t>
            </a:r>
            <a:r>
              <a:rPr lang="en-US" sz="4000" dirty="0"/>
              <a:t>: </a:t>
            </a:r>
            <a:r>
              <a:rPr lang="en-US" sz="4000" dirty="0">
                <a:solidFill>
                  <a:srgbClr val="0070C0"/>
                </a:solidFill>
              </a:rPr>
              <a:t>do, keep, practice</a:t>
            </a:r>
          </a:p>
        </p:txBody>
      </p:sp>
      <p:sp>
        <p:nvSpPr>
          <p:cNvPr id="4" name="Oval 3">
            <a:extLst>
              <a:ext uri="{FF2B5EF4-FFF2-40B4-BE49-F238E27FC236}">
                <a16:creationId xmlns:a16="http://schemas.microsoft.com/office/drawing/2014/main" id="{84D472F3-1C8D-42EF-9494-DE91BA2E4BC8}"/>
              </a:ext>
            </a:extLst>
          </p:cNvPr>
          <p:cNvSpPr/>
          <p:nvPr/>
        </p:nvSpPr>
        <p:spPr>
          <a:xfrm>
            <a:off x="3142746" y="3775934"/>
            <a:ext cx="2062386" cy="622747"/>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3FEFC9D9-F4E6-4C0A-A467-753D48AD29B5}"/>
              </a:ext>
            </a:extLst>
          </p:cNvPr>
          <p:cNvCxnSpPr>
            <a:cxnSpLocks/>
          </p:cNvCxnSpPr>
          <p:nvPr/>
        </p:nvCxnSpPr>
        <p:spPr>
          <a:xfrm>
            <a:off x="5013513" y="3429000"/>
            <a:ext cx="14679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A13F64E-16B9-48E4-AC39-7BC20D281116}"/>
              </a:ext>
            </a:extLst>
          </p:cNvPr>
          <p:cNvCxnSpPr>
            <a:cxnSpLocks/>
          </p:cNvCxnSpPr>
          <p:nvPr/>
        </p:nvCxnSpPr>
        <p:spPr>
          <a:xfrm>
            <a:off x="7626724" y="3446630"/>
            <a:ext cx="14679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ECF42B6-42D3-407F-AED4-7F3E7CDE1A9D}"/>
              </a:ext>
            </a:extLst>
          </p:cNvPr>
          <p:cNvCxnSpPr>
            <a:cxnSpLocks/>
          </p:cNvCxnSpPr>
          <p:nvPr/>
        </p:nvCxnSpPr>
        <p:spPr>
          <a:xfrm>
            <a:off x="992842" y="4284830"/>
            <a:ext cx="737347"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799DFAD-9386-48EE-BED3-E86A4F75249C}"/>
              </a:ext>
            </a:extLst>
          </p:cNvPr>
          <p:cNvCxnSpPr>
            <a:cxnSpLocks/>
          </p:cNvCxnSpPr>
          <p:nvPr/>
        </p:nvCxnSpPr>
        <p:spPr>
          <a:xfrm>
            <a:off x="10356477" y="3446630"/>
            <a:ext cx="1127312"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1170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1267</Words>
  <Application>Microsoft Office PowerPoint</Application>
  <PresentationFormat>Widescreen</PresentationFormat>
  <Paragraphs>113</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lpstr>Letting Go, Letting God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Letting Go, Letting God</dc:title>
  <dc:creator>Johnson</dc:creator>
  <cp:lastModifiedBy>Neal Jones</cp:lastModifiedBy>
  <cp:revision>29</cp:revision>
  <dcterms:created xsi:type="dcterms:W3CDTF">2025-10-15T00:50:54Z</dcterms:created>
  <dcterms:modified xsi:type="dcterms:W3CDTF">2025-11-02T03:16:45Z</dcterms:modified>
</cp:coreProperties>
</file>