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3" r:id="rId3"/>
    <p:sldId id="257" r:id="rId4"/>
    <p:sldId id="295" r:id="rId5"/>
    <p:sldId id="271" r:id="rId6"/>
    <p:sldId id="296" r:id="rId7"/>
    <p:sldId id="297" r:id="rId8"/>
    <p:sldId id="278" r:id="rId9"/>
    <p:sldId id="256" r:id="rId10"/>
    <p:sldId id="269" r:id="rId11"/>
    <p:sldId id="268" r:id="rId12"/>
    <p:sldId id="279" r:id="rId13"/>
    <p:sldId id="288" r:id="rId14"/>
    <p:sldId id="280" r:id="rId15"/>
    <p:sldId id="281" r:id="rId16"/>
    <p:sldId id="282" r:id="rId17"/>
    <p:sldId id="283" r:id="rId18"/>
    <p:sldId id="284" r:id="rId19"/>
    <p:sldId id="285" r:id="rId20"/>
    <p:sldId id="286" r:id="rId21"/>
    <p:sldId id="287" r:id="rId22"/>
    <p:sldId id="29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1112B-D7B2-48A1-85E3-3EA9F3DCC7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5F2987-5C37-4AAD-813D-6C9ACCFF2A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A739DF-03A5-4D73-9058-1B1C785196C9}"/>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4CBE0E17-9AA1-4FFC-8F71-E71A14E46D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5E136B-7B15-43F1-A74F-F8897D2A46C7}"/>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2938789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ACAB-9CFB-4D63-A09D-66D4483EC2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9DEE87-C01E-4344-99B4-B54825D8AA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59D2A1-14E1-4951-B8FF-BD48BD04AB87}"/>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6EA08748-417C-4F05-81B4-5F7C4E3903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07C22-A624-4DE5-9062-7EDB0C701B63}"/>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3720853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007457-88B8-4C7E-87BA-C8AB9B7906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01134C-F53A-43CE-AD15-3F1C471833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D63AFC-2B9E-49D3-9715-5DF51921CB22}"/>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667C5791-F60D-4EB1-8BB4-B5BD918CF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7BA0D-E605-4CA7-9855-C04325FDA7CC}"/>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1972527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70B2D-9CA5-2732-30A6-41ACA9268A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529A28-B851-588E-AE53-B9E1B5795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BACF9D-5769-C8D5-FBB2-B5A41D55C513}"/>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6AC406F0-436A-9C65-0FDD-5B265F85B2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3503B2-1FAF-31D3-5079-0C4A626C10EC}"/>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0190493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6E964-6BF9-A845-0E70-C21C0B9068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029B87-6B67-3E2C-6D75-E72FAE6FE3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B89E4-4015-D2A6-D483-645517924AC9}"/>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B4834C22-DF18-70CB-5F4C-E214962E25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17E5DB-405C-438D-A9D4-45D74CDFFD53}"/>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453619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2E088-6823-C363-403B-D049916F6F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3ED3CE-C5AD-699A-F108-EF87226644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A07B67-0705-3B49-4343-18F39F51AB03}"/>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CFB2C838-3E08-7C06-D2A5-EE6836321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3C1AEB-FC84-5507-7ADA-57B811683196}"/>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52035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FD14-E5FE-9129-E691-8A497D84E2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292046-B670-2E2D-A99F-1B5E9B7CEB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BC54CF-0438-EC1F-D9EB-244DA16E16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16E5F1-80E8-DE9A-025E-7F3A14E33779}"/>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6" name="Footer Placeholder 5">
            <a:extLst>
              <a:ext uri="{FF2B5EF4-FFF2-40B4-BE49-F238E27FC236}">
                <a16:creationId xmlns:a16="http://schemas.microsoft.com/office/drawing/2014/main" id="{04686C6C-4C26-AF2C-A0F9-31F8E0460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5CDE43-33FF-C5B8-5B2D-195A712EB39E}"/>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437374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56152-1BCA-1C09-56DA-97FF7036E5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F7C71-C2A4-6B0A-CF33-0DBBC99709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8DAD23-9A33-348C-68C3-D473A46952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ED52DE-736F-DBF3-E61C-9493ED8C88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6E534-37B4-033C-04C6-3C8888E0D0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6D36E1-C5CB-3B9D-DC17-CF0A241DBA32}"/>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8" name="Footer Placeholder 7">
            <a:extLst>
              <a:ext uri="{FF2B5EF4-FFF2-40B4-BE49-F238E27FC236}">
                <a16:creationId xmlns:a16="http://schemas.microsoft.com/office/drawing/2014/main" id="{631987C8-632D-F013-8F30-5210D06940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AECB1E-01EA-30CB-1C59-60D1C8F2789D}"/>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2240729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ABFDE-0B7E-6438-8494-B2FB833F21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B8B22D-3321-C2BE-3B77-6281891327F7}"/>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4" name="Footer Placeholder 3">
            <a:extLst>
              <a:ext uri="{FF2B5EF4-FFF2-40B4-BE49-F238E27FC236}">
                <a16:creationId xmlns:a16="http://schemas.microsoft.com/office/drawing/2014/main" id="{69CE6EA0-9C9D-1DD4-C5C1-98E5F3842D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BC9F07-E172-37DE-F139-C3A474C1AF61}"/>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15191838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64C8CC-29F0-AEC3-0B8D-2DA46E9C35EC}"/>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3" name="Footer Placeholder 2">
            <a:extLst>
              <a:ext uri="{FF2B5EF4-FFF2-40B4-BE49-F238E27FC236}">
                <a16:creationId xmlns:a16="http://schemas.microsoft.com/office/drawing/2014/main" id="{EF1B9FBB-C9AF-4EE9-BEFC-4A9C729933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CFB7DF-3AE0-D043-91E6-AB06DA4296E6}"/>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2415369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E3A4-A6F7-3332-B98E-B3D587057B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76F813-B45D-6DC6-2947-29ED7DE32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FCE8B5-B7C6-8615-8EF9-EDFD2AB24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F4EDCF-C4C7-E91A-6967-404C1C2606C3}"/>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6" name="Footer Placeholder 5">
            <a:extLst>
              <a:ext uri="{FF2B5EF4-FFF2-40B4-BE49-F238E27FC236}">
                <a16:creationId xmlns:a16="http://schemas.microsoft.com/office/drawing/2014/main" id="{C5E96A67-2CD9-E784-E4EC-28FB93E917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AE6AFB-34EB-26B2-BC39-C0486F521B9A}"/>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2310285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0456B-9FE5-4FE6-B990-67ADE4C63F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FA6D13-B899-4DB1-A733-CB7FB03E5BF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127EF-C00F-4068-8EA8-827B25881715}"/>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D67F4996-E4EA-4EFE-89C4-F6160BFA6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A73FB-F641-4E7E-94AA-F43D291962A1}"/>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20211394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8A6E-CB6E-3AA1-F2ED-06BD076B3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15FC89-1816-FE9F-7680-246B1EEA04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DFF315-2F42-5FF4-50A3-E7D2D90379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C5DFB1-206D-1C5D-CD38-C389367AF2FF}"/>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6" name="Footer Placeholder 5">
            <a:extLst>
              <a:ext uri="{FF2B5EF4-FFF2-40B4-BE49-F238E27FC236}">
                <a16:creationId xmlns:a16="http://schemas.microsoft.com/office/drawing/2014/main" id="{0A4E9378-C5CB-59F8-ACC6-5AF1446E98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97F060-2F86-7072-6EF6-8EE16ED186A3}"/>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183352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B3A0-5E95-A37C-2011-844FEE7047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2F2B8B-C383-F087-B0B2-633617499D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92BC49-7D0C-E7FA-690F-F0144B273A69}"/>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7B34D348-D9EA-9CC8-BFED-1A9D20042B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34D36-E695-FFF0-9106-933E840BE547}"/>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121125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F23F13-5118-D0B0-BA3E-B82BBD19E7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3A3597-5732-1510-0826-64632E82FA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B94276-2E49-C36C-39DC-3348A935117B}"/>
              </a:ext>
            </a:extLst>
          </p:cNvPr>
          <p:cNvSpPr>
            <a:spLocks noGrp="1"/>
          </p:cNvSpPr>
          <p:nvPr>
            <p:ph type="dt" sz="half" idx="10"/>
          </p:nvPr>
        </p:nvSpPr>
        <p:spPr/>
        <p:txBody>
          <a:body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F5AEF0B2-A51C-FFAA-E43A-352AF08AC5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90C95-F900-29A4-D582-688AF6EA8AEC}"/>
              </a:ext>
            </a:extLst>
          </p:cNvPr>
          <p:cNvSpPr>
            <a:spLocks noGrp="1"/>
          </p:cNvSpPr>
          <p:nvPr>
            <p:ph type="sldNum" sz="quarter" idx="12"/>
          </p:nvPr>
        </p:nvSpPr>
        <p:spPr/>
        <p:txBody>
          <a:bodyPr/>
          <a:lstStyle/>
          <a:p>
            <a:fld id="{08DFF5B7-898A-4CC5-ADE3-E0804B0A1A5E}" type="slidenum">
              <a:rPr lang="en-US" smtClean="0"/>
              <a:t>‹#›</a:t>
            </a:fld>
            <a:endParaRPr lang="en-US"/>
          </a:p>
        </p:txBody>
      </p:sp>
    </p:spTree>
    <p:extLst>
      <p:ext uri="{BB962C8B-B14F-4D97-AF65-F5344CB8AC3E}">
        <p14:creationId xmlns:p14="http://schemas.microsoft.com/office/powerpoint/2010/main" val="35556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70BE-9599-4C90-825E-673C8D218D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EF43C2-975C-4D93-9402-AEB4154BAC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A31C19-6009-4E63-822F-53B833FAE671}"/>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4AD33F85-B78B-4B4B-8B88-B2E857FA3E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AB88D-C5A2-4B30-A23A-9E0A923681FB}"/>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425273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03FF3-2F00-47C8-90C1-41D14A653E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D98878-AE07-4387-8A33-B5EEF4E460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394F06-B153-47DC-83C9-0E9BCDE487C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8C0978-9679-4853-9884-897286E53D20}"/>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6" name="Footer Placeholder 5">
            <a:extLst>
              <a:ext uri="{FF2B5EF4-FFF2-40B4-BE49-F238E27FC236}">
                <a16:creationId xmlns:a16="http://schemas.microsoft.com/office/drawing/2014/main" id="{76AEA3B1-5671-47C6-815D-39413C172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5F438E-E6F0-4CC0-B70E-B918DB4E5386}"/>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531930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792A-286A-403F-8DBF-7348A21E5D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0C3461-6FC8-4E51-8F42-2B4BF7C588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EC788CA-CD67-46BD-8594-5CA664EB18A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5D62D0-C31E-43C2-9059-1CDEF3C703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ECCF1C-A2FC-4A58-8DD6-C226EBA678B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BCC819-7AF9-4ED6-A034-AA3FF5DEF018}"/>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8" name="Footer Placeholder 7">
            <a:extLst>
              <a:ext uri="{FF2B5EF4-FFF2-40B4-BE49-F238E27FC236}">
                <a16:creationId xmlns:a16="http://schemas.microsoft.com/office/drawing/2014/main" id="{D171BCF3-4DE4-444A-98C4-3E80152711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8979A5-1456-4971-A6ED-0ADAF9E3FFB1}"/>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191271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63A89-597A-43F4-8A7A-FE0B4F9E14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D252E9-3351-41B9-A375-C24AE34D7C1F}"/>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4" name="Footer Placeholder 3">
            <a:extLst>
              <a:ext uri="{FF2B5EF4-FFF2-40B4-BE49-F238E27FC236}">
                <a16:creationId xmlns:a16="http://schemas.microsoft.com/office/drawing/2014/main" id="{4499B31B-BF54-4E69-BDF9-131C4129FE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FC9B4A-F32C-4C57-A703-949BF4D4096A}"/>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2586522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F12E1B-7D1D-4B37-A7EF-DDAB94054D3D}"/>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3" name="Footer Placeholder 2">
            <a:extLst>
              <a:ext uri="{FF2B5EF4-FFF2-40B4-BE49-F238E27FC236}">
                <a16:creationId xmlns:a16="http://schemas.microsoft.com/office/drawing/2014/main" id="{124F1D39-D98D-4441-82E3-A1A030D036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655443-7E63-4856-A278-05E70A22934C}"/>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3238906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8FB07-AE09-4D27-9B6E-E97F77ECC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B98615-41A2-4A1D-B0BC-1B7A925A42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F97475-3420-4737-8899-B9FB35697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E508EF-0B66-4600-8CE1-0D166E6DA3C6}"/>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6" name="Footer Placeholder 5">
            <a:extLst>
              <a:ext uri="{FF2B5EF4-FFF2-40B4-BE49-F238E27FC236}">
                <a16:creationId xmlns:a16="http://schemas.microsoft.com/office/drawing/2014/main" id="{3ED0EB43-F2AA-4D42-AD46-AB02B4BD9F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F32467-7E5A-4C2C-B2B0-D8F54E441187}"/>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1298680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68CB3-5D44-45D8-A0CE-95D3180551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8053AF-D644-4754-BC61-963BC2654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793F79-A72C-42E7-9C61-2B68CB5CE6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180688-B3FD-45FF-93D1-C59820147903}"/>
              </a:ext>
            </a:extLst>
          </p:cNvPr>
          <p:cNvSpPr>
            <a:spLocks noGrp="1"/>
          </p:cNvSpPr>
          <p:nvPr>
            <p:ph type="dt" sz="half" idx="10"/>
          </p:nvPr>
        </p:nvSpPr>
        <p:spPr/>
        <p:txBody>
          <a:bodyPr/>
          <a:lstStyle/>
          <a:p>
            <a:fld id="{CA9A36C9-5005-468A-88B7-090713E5C8C2}" type="datetimeFigureOut">
              <a:rPr lang="en-US" smtClean="0"/>
              <a:t>9/2/2025</a:t>
            </a:fld>
            <a:endParaRPr lang="en-US"/>
          </a:p>
        </p:txBody>
      </p:sp>
      <p:sp>
        <p:nvSpPr>
          <p:cNvPr id="6" name="Footer Placeholder 5">
            <a:extLst>
              <a:ext uri="{FF2B5EF4-FFF2-40B4-BE49-F238E27FC236}">
                <a16:creationId xmlns:a16="http://schemas.microsoft.com/office/drawing/2014/main" id="{5F7E71B2-AC24-4020-BBCA-B0D036AFFB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9374FE-B8F2-4BCF-AEF9-C73FBE96F09D}"/>
              </a:ext>
            </a:extLst>
          </p:cNvPr>
          <p:cNvSpPr>
            <a:spLocks noGrp="1"/>
          </p:cNvSpPr>
          <p:nvPr>
            <p:ph type="sldNum" sz="quarter" idx="12"/>
          </p:nvPr>
        </p:nvSpPr>
        <p:spPr/>
        <p:txBody>
          <a:bodyPr/>
          <a:lstStyle/>
          <a:p>
            <a:fld id="{531ED56B-F79E-4DA2-8141-21F06B17FD2F}" type="slidenum">
              <a:rPr lang="en-US" smtClean="0"/>
              <a:t>‹#›</a:t>
            </a:fld>
            <a:endParaRPr lang="en-US"/>
          </a:p>
        </p:txBody>
      </p:sp>
    </p:spTree>
    <p:extLst>
      <p:ext uri="{BB962C8B-B14F-4D97-AF65-F5344CB8AC3E}">
        <p14:creationId xmlns:p14="http://schemas.microsoft.com/office/powerpoint/2010/main" val="1445510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2668F3-993F-413E-B661-980134F306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8FA816-6E1C-4FE4-998E-868AAB8EC1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73E123-FB60-46A4-B5B0-A1B5D68CFB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A36C9-5005-468A-88B7-090713E5C8C2}" type="datetimeFigureOut">
              <a:rPr lang="en-US" smtClean="0"/>
              <a:t>9/2/2025</a:t>
            </a:fld>
            <a:endParaRPr lang="en-US"/>
          </a:p>
        </p:txBody>
      </p:sp>
      <p:sp>
        <p:nvSpPr>
          <p:cNvPr id="5" name="Footer Placeholder 4">
            <a:extLst>
              <a:ext uri="{FF2B5EF4-FFF2-40B4-BE49-F238E27FC236}">
                <a16:creationId xmlns:a16="http://schemas.microsoft.com/office/drawing/2014/main" id="{8FA81B3D-1F47-48DC-AAD5-DAA7BBE0D2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004152-CC35-4C59-9128-4BF66BADD9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1ED56B-F79E-4DA2-8141-21F06B17FD2F}" type="slidenum">
              <a:rPr lang="en-US" smtClean="0"/>
              <a:t>‹#›</a:t>
            </a:fld>
            <a:endParaRPr lang="en-US"/>
          </a:p>
        </p:txBody>
      </p:sp>
    </p:spTree>
    <p:extLst>
      <p:ext uri="{BB962C8B-B14F-4D97-AF65-F5344CB8AC3E}">
        <p14:creationId xmlns:p14="http://schemas.microsoft.com/office/powerpoint/2010/main" val="1647841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B51BF5-4FA2-A2F9-E588-0E08DAA07C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867BC3-7599-023B-D1F5-231134372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FA482-F0D8-9107-14D4-AEA2832F5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0B2FD-209F-49FE-B780-FB02B73D2ED4}" type="datetimeFigureOut">
              <a:rPr lang="en-US" smtClean="0"/>
              <a:t>9/2/2025</a:t>
            </a:fld>
            <a:endParaRPr lang="en-US"/>
          </a:p>
        </p:txBody>
      </p:sp>
      <p:sp>
        <p:nvSpPr>
          <p:cNvPr id="5" name="Footer Placeholder 4">
            <a:extLst>
              <a:ext uri="{FF2B5EF4-FFF2-40B4-BE49-F238E27FC236}">
                <a16:creationId xmlns:a16="http://schemas.microsoft.com/office/drawing/2014/main" id="{FDFD5EF0-9CB9-6705-8D10-1F9362AC1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6F559E-914A-8B10-9ADD-72D870D039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FF5B7-898A-4CC5-ADE3-E0804B0A1A5E}" type="slidenum">
              <a:rPr lang="en-US" smtClean="0"/>
              <a:t>‹#›</a:t>
            </a:fld>
            <a:endParaRPr lang="en-US"/>
          </a:p>
        </p:txBody>
      </p:sp>
    </p:spTree>
    <p:extLst>
      <p:ext uri="{BB962C8B-B14F-4D97-AF65-F5344CB8AC3E}">
        <p14:creationId xmlns:p14="http://schemas.microsoft.com/office/powerpoint/2010/main" val="2654540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CBBE5-8264-1195-477E-E70ABA455BD1}"/>
              </a:ext>
            </a:extLst>
          </p:cNvPr>
          <p:cNvSpPr>
            <a:spLocks noGrp="1"/>
          </p:cNvSpPr>
          <p:nvPr>
            <p:ph type="ctrTitle"/>
          </p:nvPr>
        </p:nvSpPr>
        <p:spPr>
          <a:xfrm>
            <a:off x="1038686" y="639192"/>
            <a:ext cx="10138299" cy="5797119"/>
          </a:xfrm>
          <a:solidFill>
            <a:schemeClr val="tx1"/>
          </a:solidFill>
        </p:spPr>
        <p:txBody>
          <a:bodyPr anchor="ctr">
            <a:normAutofit/>
          </a:bodyPr>
          <a:lstStyle/>
          <a:p>
            <a:r>
              <a:rPr lang="en-US" sz="9600" dirty="0">
                <a:solidFill>
                  <a:schemeClr val="bg1"/>
                </a:solidFill>
                <a:latin typeface="Algerian" panose="04020705040A02060702" pitchFamily="82" charset="0"/>
              </a:rPr>
              <a:t>Caswell Bible Fellowship</a:t>
            </a:r>
          </a:p>
        </p:txBody>
      </p:sp>
    </p:spTree>
    <p:extLst>
      <p:ext uri="{BB962C8B-B14F-4D97-AF65-F5344CB8AC3E}">
        <p14:creationId xmlns:p14="http://schemas.microsoft.com/office/powerpoint/2010/main" val="3890570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25000" lnSpcReduction="20000"/>
          </a:bodyPr>
          <a:lstStyle/>
          <a:p>
            <a:pPr algn="l"/>
            <a:r>
              <a:rPr lang="en-US" sz="12800" b="1" dirty="0"/>
              <a:t>"Gifts"                                 "Service"                                 "Workings"</a:t>
            </a:r>
          </a:p>
          <a:p>
            <a:pPr algn="l"/>
            <a:r>
              <a:rPr lang="en-US" sz="12800" b="1" i="1" dirty="0"/>
              <a:t>Motivational                      Ministry                                    Manifestation</a:t>
            </a:r>
          </a:p>
          <a:p>
            <a:pPr algn="l"/>
            <a:r>
              <a:rPr lang="en-US" sz="12800" b="1" dirty="0">
                <a:solidFill>
                  <a:srgbClr val="FF0000"/>
                </a:solidFill>
              </a:rPr>
              <a:t>Romans 12                         Eph 4 / 1 Cor 12:28                 1 Cor 12:8-11</a:t>
            </a:r>
          </a:p>
          <a:p>
            <a:pPr algn="l"/>
            <a:endParaRPr lang="en-US" sz="3200" dirty="0"/>
          </a:p>
          <a:p>
            <a:pPr algn="l"/>
            <a:r>
              <a:rPr lang="en-US" sz="11200" dirty="0"/>
              <a:t>*Prophecy                                  *Apostles                                    </a:t>
            </a:r>
            <a:r>
              <a:rPr lang="en-US" sz="11200" dirty="0">
                <a:highlight>
                  <a:srgbClr val="FFFF00"/>
                </a:highlight>
              </a:rPr>
              <a:t>*Word of Wisdom</a:t>
            </a:r>
          </a:p>
          <a:p>
            <a:pPr algn="l"/>
            <a:r>
              <a:rPr lang="en-US" sz="11200" dirty="0"/>
              <a:t>*Service                                      *Prophets                                   </a:t>
            </a:r>
            <a:r>
              <a:rPr lang="en-US" sz="11200" dirty="0">
                <a:highlight>
                  <a:srgbClr val="FFFF00"/>
                </a:highlight>
              </a:rPr>
              <a:t>*Word of Knowledge</a:t>
            </a:r>
          </a:p>
          <a:p>
            <a:pPr algn="l"/>
            <a:r>
              <a:rPr lang="en-US" sz="11200" dirty="0"/>
              <a:t>*Teaching                                   *Evangelists                                </a:t>
            </a:r>
            <a:r>
              <a:rPr lang="en-US" sz="11200" dirty="0">
                <a:highlight>
                  <a:srgbClr val="FFFF00"/>
                </a:highlight>
              </a:rPr>
              <a:t>*Faith</a:t>
            </a:r>
          </a:p>
          <a:p>
            <a:pPr algn="l"/>
            <a:r>
              <a:rPr lang="en-US" sz="11200" dirty="0"/>
              <a:t>*Encouragement                       *Pastor / Teacher                      </a:t>
            </a:r>
            <a:r>
              <a:rPr lang="en-US" sz="11200" dirty="0">
                <a:highlight>
                  <a:srgbClr val="FFFF00"/>
                </a:highlight>
              </a:rPr>
              <a:t>*Healing</a:t>
            </a:r>
          </a:p>
          <a:p>
            <a:pPr algn="l"/>
            <a:r>
              <a:rPr lang="en-US" sz="11200" dirty="0"/>
              <a:t>*Giving                                        *Teachers                                   </a:t>
            </a:r>
            <a:r>
              <a:rPr lang="en-US" sz="11200" dirty="0">
                <a:highlight>
                  <a:srgbClr val="FFFF00"/>
                </a:highlight>
              </a:rPr>
              <a:t>*Miracles</a:t>
            </a:r>
          </a:p>
          <a:p>
            <a:pPr algn="l"/>
            <a:r>
              <a:rPr lang="en-US" sz="11200" dirty="0"/>
              <a:t>*Leadership                                *Working of Miracles               </a:t>
            </a:r>
            <a:r>
              <a:rPr lang="en-US" sz="11200" dirty="0">
                <a:highlight>
                  <a:srgbClr val="FFFF00"/>
                </a:highlight>
              </a:rPr>
              <a:t>*Prophecy</a:t>
            </a:r>
          </a:p>
          <a:p>
            <a:pPr algn="l"/>
            <a:r>
              <a:rPr lang="en-US" sz="11200" dirty="0"/>
              <a:t>*Mercy                                        *Gifts of Healing                       </a:t>
            </a:r>
            <a:r>
              <a:rPr lang="en-US" sz="11200" dirty="0">
                <a:highlight>
                  <a:srgbClr val="FFFF00"/>
                </a:highlight>
              </a:rPr>
              <a:t>*Discernment</a:t>
            </a:r>
          </a:p>
          <a:p>
            <a:pPr algn="l"/>
            <a:r>
              <a:rPr lang="en-US" sz="11200" dirty="0"/>
              <a:t>                                                     *Helping                                     </a:t>
            </a:r>
            <a:r>
              <a:rPr lang="en-US" sz="11200" dirty="0">
                <a:highlight>
                  <a:srgbClr val="FFFF00"/>
                </a:highlight>
              </a:rPr>
              <a:t>*Tongues</a:t>
            </a:r>
          </a:p>
          <a:p>
            <a:pPr algn="l"/>
            <a:r>
              <a:rPr lang="en-US" sz="11200" dirty="0"/>
              <a:t>                                                     		                                      </a:t>
            </a:r>
            <a:r>
              <a:rPr lang="en-US" sz="11200" dirty="0">
                <a:highlight>
                  <a:srgbClr val="FFFF00"/>
                </a:highlight>
              </a:rPr>
              <a:t>*Interpretation of </a:t>
            </a:r>
            <a:r>
              <a:rPr lang="en-US" sz="11200" dirty="0"/>
              <a:t>					        *Administration		      </a:t>
            </a:r>
            <a:r>
              <a:rPr lang="en-US" sz="11200" dirty="0">
                <a:highlight>
                  <a:srgbClr val="FFFF00"/>
                </a:highlight>
              </a:rPr>
              <a:t>Tongues</a:t>
            </a:r>
            <a:r>
              <a:rPr lang="en-US" sz="11200" dirty="0"/>
              <a:t> </a:t>
            </a:r>
            <a:endParaRPr lang="en-US" sz="3600" dirty="0"/>
          </a:p>
        </p:txBody>
      </p:sp>
    </p:spTree>
    <p:extLst>
      <p:ext uri="{BB962C8B-B14F-4D97-AF65-F5344CB8AC3E}">
        <p14:creationId xmlns:p14="http://schemas.microsoft.com/office/powerpoint/2010/main" val="994807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pPr algn="l"/>
            <a:endParaRPr lang="en-US" sz="800" b="1" dirty="0"/>
          </a:p>
          <a:p>
            <a:pPr algn="l"/>
            <a:r>
              <a:rPr lang="en-US" sz="3600" i="1" dirty="0"/>
              <a:t>There is a wide range of beliefs and understanding about spiritual gifts. Especially the ones in this category.</a:t>
            </a:r>
          </a:p>
          <a:p>
            <a:pPr algn="l"/>
            <a:endParaRPr lang="en-US" sz="800" dirty="0"/>
          </a:p>
          <a:p>
            <a:pPr algn="l"/>
            <a:r>
              <a:rPr lang="en-US" sz="3600" b="1" dirty="0"/>
              <a:t>Usually within these two camps:</a:t>
            </a:r>
          </a:p>
          <a:p>
            <a:pPr marL="571500" indent="-571500" algn="l">
              <a:buFont typeface="Arial" panose="020B0604020202020204" pitchFamily="34" charset="0"/>
              <a:buChar char="•"/>
            </a:pPr>
            <a:r>
              <a:rPr lang="en-US" sz="3600" dirty="0" err="1"/>
              <a:t>Continuationists</a:t>
            </a:r>
            <a:r>
              <a:rPr lang="en-US" sz="3600" dirty="0"/>
              <a:t> – all gifts have continued since </a:t>
            </a:r>
            <a:r>
              <a:rPr lang="en-US" sz="3600" dirty="0">
                <a:solidFill>
                  <a:srgbClr val="FF0000"/>
                </a:solidFill>
              </a:rPr>
              <a:t>Acts 2</a:t>
            </a:r>
          </a:p>
          <a:p>
            <a:pPr marL="571500" indent="-571500" algn="l">
              <a:buFont typeface="Arial" panose="020B0604020202020204" pitchFamily="34" charset="0"/>
              <a:buChar char="•"/>
            </a:pPr>
            <a:r>
              <a:rPr lang="en-US" sz="3600" dirty="0" err="1"/>
              <a:t>Cessationists</a:t>
            </a:r>
            <a:r>
              <a:rPr lang="en-US" sz="3600" dirty="0"/>
              <a:t> – some gifts (sign gifts) ceased after the death of the original apostles, or by the time Scripture was canonized.</a:t>
            </a:r>
          </a:p>
          <a:p>
            <a:pPr algn="l"/>
            <a:endParaRPr lang="en-US" sz="3600" i="1" dirty="0"/>
          </a:p>
          <a:p>
            <a:pPr algn="l"/>
            <a:endParaRPr lang="en-US" sz="3600" b="1" dirty="0"/>
          </a:p>
        </p:txBody>
      </p:sp>
    </p:spTree>
    <p:extLst>
      <p:ext uri="{BB962C8B-B14F-4D97-AF65-F5344CB8AC3E}">
        <p14:creationId xmlns:p14="http://schemas.microsoft.com/office/powerpoint/2010/main" val="1848667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pPr algn="l"/>
            <a:endParaRPr lang="en-US" sz="800" b="1" dirty="0"/>
          </a:p>
          <a:p>
            <a:pPr algn="l"/>
            <a:r>
              <a:rPr lang="en-US" sz="3600" b="1" dirty="0"/>
              <a:t>Wisdom:</a:t>
            </a:r>
            <a:r>
              <a:rPr lang="en-US" sz="3600" dirty="0"/>
              <a:t> </a:t>
            </a:r>
            <a:r>
              <a:rPr lang="en-US" sz="3600" i="1" dirty="0"/>
              <a:t>The ability to apply the principles of God's Word in a practical way to specific situations and then to recommend the best course of action at the best time. The exercise of this gift skillfully distils insight and discernment into excellent advice.</a:t>
            </a:r>
          </a:p>
          <a:p>
            <a:pPr algn="l"/>
            <a:endParaRPr lang="en-US" sz="3600" b="1" dirty="0"/>
          </a:p>
        </p:txBody>
      </p:sp>
    </p:spTree>
    <p:extLst>
      <p:ext uri="{BB962C8B-B14F-4D97-AF65-F5344CB8AC3E}">
        <p14:creationId xmlns:p14="http://schemas.microsoft.com/office/powerpoint/2010/main" val="2722805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pPr algn="l"/>
            <a:endParaRPr lang="en-US" sz="800" b="1" dirty="0"/>
          </a:p>
          <a:p>
            <a:pPr algn="l"/>
            <a:r>
              <a:rPr lang="en-US" sz="3600" b="1" dirty="0"/>
              <a:t>Knowledge:</a:t>
            </a:r>
            <a:r>
              <a:rPr lang="en-US" sz="3600" dirty="0"/>
              <a:t> </a:t>
            </a:r>
            <a:r>
              <a:rPr lang="en-US" sz="3600" i="1" dirty="0"/>
              <a:t>The ability to discover and analyze and systemize truth for the benefit of others. With this gift one speaks with understanding and penetration. But the word of knowledge can also involve supernatural perception and discernment for the purpose of ministering to others.</a:t>
            </a:r>
          </a:p>
          <a:p>
            <a:pPr algn="l"/>
            <a:endParaRPr lang="en-US" sz="3600" b="1" dirty="0"/>
          </a:p>
        </p:txBody>
      </p:sp>
    </p:spTree>
    <p:extLst>
      <p:ext uri="{BB962C8B-B14F-4D97-AF65-F5344CB8AC3E}">
        <p14:creationId xmlns:p14="http://schemas.microsoft.com/office/powerpoint/2010/main" val="4192540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pPr algn="l"/>
            <a:endParaRPr lang="en-US" sz="800" b="1" dirty="0"/>
          </a:p>
          <a:p>
            <a:pPr algn="l"/>
            <a:r>
              <a:rPr lang="en-US" sz="3600" b="1" dirty="0"/>
              <a:t>Faith: </a:t>
            </a:r>
            <a:r>
              <a:rPr lang="en-US" sz="3600" i="1" dirty="0"/>
              <a:t>The ability to have a vision for what God wants done and to believe confidently that it will be accomplished in spite of circumstances and appearance to the contrary. The gift of faith transforms vision into reality.</a:t>
            </a:r>
          </a:p>
        </p:txBody>
      </p:sp>
    </p:spTree>
    <p:extLst>
      <p:ext uri="{BB962C8B-B14F-4D97-AF65-F5344CB8AC3E}">
        <p14:creationId xmlns:p14="http://schemas.microsoft.com/office/powerpoint/2010/main" val="184724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endParaRPr lang="en-US" sz="800" b="1" dirty="0"/>
          </a:p>
          <a:p>
            <a:pPr algn="l"/>
            <a:r>
              <a:rPr lang="en-US" sz="3600" b="1" dirty="0"/>
              <a:t>Distinguishing of Spirits (Discernment): </a:t>
            </a:r>
            <a:r>
              <a:rPr lang="en-US" sz="3600" i="1" dirty="0"/>
              <a:t>The ability to discern the spirit of truth from the spirit of error. With this gift one may distinguish reality versus counterfeits, the divine versus the demonic, and true versus false teaching, and in some cases, spiritual versus carnal motives.</a:t>
            </a:r>
          </a:p>
        </p:txBody>
      </p:sp>
    </p:spTree>
    <p:extLst>
      <p:ext uri="{BB962C8B-B14F-4D97-AF65-F5344CB8AC3E}">
        <p14:creationId xmlns:p14="http://schemas.microsoft.com/office/powerpoint/2010/main" val="3125705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endParaRPr lang="en-US" sz="800" b="1" dirty="0"/>
          </a:p>
          <a:p>
            <a:pPr algn="l"/>
            <a:r>
              <a:rPr lang="en-US" sz="3600" b="1" dirty="0"/>
              <a:t>Tongues</a:t>
            </a:r>
            <a:r>
              <a:rPr lang="en-US" sz="3600" b="1" i="1" dirty="0"/>
              <a:t>: </a:t>
            </a:r>
            <a:r>
              <a:rPr lang="en-US" sz="3600" i="1" dirty="0"/>
              <a:t>The ability to receive and impart a spiritual message in a language </a:t>
            </a:r>
            <a:r>
              <a:rPr lang="en-US" sz="3600" i="1" u="sng" dirty="0"/>
              <a:t>the recipient has never learned</a:t>
            </a:r>
            <a:r>
              <a:rPr lang="en-US" sz="3600" i="1" dirty="0"/>
              <a:t>, so that other members of the body may be edified. This message </a:t>
            </a:r>
            <a:r>
              <a:rPr lang="en-US" sz="3600" i="1" u="sng" dirty="0"/>
              <a:t>must</a:t>
            </a:r>
            <a:r>
              <a:rPr lang="en-US" sz="3600" i="1" dirty="0"/>
              <a:t> be interpreted either by the recipient or by another person with the gift of interpretation.</a:t>
            </a:r>
          </a:p>
          <a:p>
            <a:pPr algn="l"/>
            <a:endParaRPr lang="en-US" sz="800" i="1" dirty="0"/>
          </a:p>
          <a:p>
            <a:pPr algn="l"/>
            <a:r>
              <a:rPr lang="en-US" sz="3600" dirty="0">
                <a:solidFill>
                  <a:schemeClr val="accent1"/>
                </a:solidFill>
              </a:rPr>
              <a:t>*This is a real, known human language. It is not gibberish, it is not a supposed heavenly language.*</a:t>
            </a:r>
          </a:p>
        </p:txBody>
      </p:sp>
    </p:spTree>
    <p:extLst>
      <p:ext uri="{BB962C8B-B14F-4D97-AF65-F5344CB8AC3E}">
        <p14:creationId xmlns:p14="http://schemas.microsoft.com/office/powerpoint/2010/main" val="623339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r>
              <a:rPr lang="en-US" sz="3600" b="1" dirty="0"/>
              <a:t>The Manifestation (Working) Of Your Gifts</a:t>
            </a:r>
          </a:p>
          <a:p>
            <a:endParaRPr lang="en-US" sz="800" b="1" dirty="0"/>
          </a:p>
          <a:p>
            <a:pPr algn="l"/>
            <a:r>
              <a:rPr lang="en-US" sz="3600" b="1" dirty="0"/>
              <a:t>Interpretation of Tongues: </a:t>
            </a:r>
            <a:r>
              <a:rPr lang="en-US" sz="3600" i="1" dirty="0"/>
              <a:t>This is a God given ability to translate in a language the recipient doesn’t know.</a:t>
            </a:r>
          </a:p>
          <a:p>
            <a:pPr algn="l"/>
            <a:endParaRPr lang="en-US" sz="800" i="1" dirty="0">
              <a:solidFill>
                <a:schemeClr val="accent1"/>
              </a:solidFill>
            </a:endParaRPr>
          </a:p>
          <a:p>
            <a:pPr algn="l"/>
            <a:r>
              <a:rPr lang="en-US" sz="3600" i="1" dirty="0">
                <a:solidFill>
                  <a:schemeClr val="accent1"/>
                </a:solidFill>
              </a:rPr>
              <a:t>*Again, the tongue/language is a real human language that the interpreter has never studied*</a:t>
            </a:r>
            <a:endParaRPr lang="en-US" sz="3600" dirty="0">
              <a:solidFill>
                <a:schemeClr val="accent1"/>
              </a:solidFill>
            </a:endParaRPr>
          </a:p>
        </p:txBody>
      </p:sp>
    </p:spTree>
    <p:extLst>
      <p:ext uri="{BB962C8B-B14F-4D97-AF65-F5344CB8AC3E}">
        <p14:creationId xmlns:p14="http://schemas.microsoft.com/office/powerpoint/2010/main" val="1644570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fontScale="92500"/>
          </a:bodyPr>
          <a:lstStyle/>
          <a:p>
            <a:r>
              <a:rPr lang="en-US" sz="3600" b="1" dirty="0"/>
              <a:t>The Manifestation (Working) Of Your Gifts</a:t>
            </a:r>
          </a:p>
          <a:p>
            <a:pPr algn="l"/>
            <a:r>
              <a:rPr lang="en-US" sz="3600" i="1" dirty="0">
                <a:solidFill>
                  <a:schemeClr val="accent1"/>
                </a:solidFill>
              </a:rPr>
              <a:t>These manifestations, these workings are not the primary gift given to a believer. These are a result of the primary (motivation) gift being used in service (ministry). No Christian should, nor can we say that our main gift is one of these manifestations (workings). </a:t>
            </a:r>
          </a:p>
          <a:p>
            <a:pPr marL="685800" algn="l"/>
            <a:r>
              <a:rPr lang="en-US" sz="3600" dirty="0">
                <a:solidFill>
                  <a:srgbClr val="222222"/>
                </a:solidFill>
                <a:latin typeface="Arial" panose="020B0604020202020204" pitchFamily="34" charset="0"/>
              </a:rPr>
              <a:t>* Word of Wisdom            * Word of Knowledge</a:t>
            </a:r>
          </a:p>
          <a:p>
            <a:pPr marL="685800" algn="l"/>
            <a:r>
              <a:rPr lang="en-US" sz="3600" dirty="0">
                <a:solidFill>
                  <a:srgbClr val="222222"/>
                </a:solidFill>
                <a:latin typeface="Arial" panose="020B0604020202020204" pitchFamily="34" charset="0"/>
              </a:rPr>
              <a:t>* Faith				* Healing</a:t>
            </a:r>
          </a:p>
          <a:p>
            <a:pPr marL="685800" algn="l"/>
            <a:r>
              <a:rPr lang="en-US" sz="3600" dirty="0">
                <a:solidFill>
                  <a:srgbClr val="222222"/>
                </a:solidFill>
                <a:latin typeface="Arial" panose="020B0604020202020204" pitchFamily="34" charset="0"/>
              </a:rPr>
              <a:t>* Miracles				* Prophecy</a:t>
            </a:r>
          </a:p>
          <a:p>
            <a:pPr marL="685800" algn="l"/>
            <a:r>
              <a:rPr lang="en-US" sz="3600" dirty="0">
                <a:solidFill>
                  <a:srgbClr val="222222"/>
                </a:solidFill>
                <a:latin typeface="Arial" panose="020B0604020202020204" pitchFamily="34" charset="0"/>
              </a:rPr>
              <a:t>* Discernment			* Tongues</a:t>
            </a:r>
          </a:p>
          <a:p>
            <a:pPr marL="685800" algn="l"/>
            <a:r>
              <a:rPr lang="en-US" sz="3600" dirty="0">
                <a:solidFill>
                  <a:srgbClr val="222222"/>
                </a:solidFill>
                <a:latin typeface="Arial" panose="020B0604020202020204" pitchFamily="34" charset="0"/>
              </a:rPr>
              <a:t>						* Interpretation of Tongues</a:t>
            </a:r>
          </a:p>
          <a:p>
            <a:pPr algn="l"/>
            <a:endParaRPr lang="en-US" sz="3600" dirty="0">
              <a:solidFill>
                <a:schemeClr val="accent1"/>
              </a:solidFill>
            </a:endParaRPr>
          </a:p>
        </p:txBody>
      </p:sp>
    </p:spTree>
    <p:extLst>
      <p:ext uri="{BB962C8B-B14F-4D97-AF65-F5344CB8AC3E}">
        <p14:creationId xmlns:p14="http://schemas.microsoft.com/office/powerpoint/2010/main" val="4093261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pPr algn="l"/>
            <a:r>
              <a:rPr lang="en-US" sz="3600" b="1" dirty="0"/>
              <a:t>Again, developing your spiritual gifts demands that you exercise them by involvement in:</a:t>
            </a:r>
          </a:p>
          <a:p>
            <a:pPr marL="571500" indent="-571500" algn="l">
              <a:buFont typeface="Arial" panose="020B0604020202020204" pitchFamily="34" charset="0"/>
              <a:buChar char="•"/>
            </a:pPr>
            <a:r>
              <a:rPr lang="en-US" sz="3600" dirty="0">
                <a:solidFill>
                  <a:srgbClr val="222222"/>
                </a:solidFill>
                <a:latin typeface="Arial" panose="020B0604020202020204" pitchFamily="34" charset="0"/>
              </a:rPr>
              <a:t>Peoples lives and needs</a:t>
            </a:r>
          </a:p>
          <a:p>
            <a:pPr marL="571500" indent="-571500" algn="l">
              <a:buFont typeface="Arial" panose="020B0604020202020204" pitchFamily="34" charset="0"/>
              <a:buChar char="•"/>
            </a:pPr>
            <a:r>
              <a:rPr lang="en-US" sz="3600" dirty="0">
                <a:solidFill>
                  <a:srgbClr val="222222"/>
                </a:solidFill>
                <a:latin typeface="Arial" panose="020B0604020202020204" pitchFamily="34" charset="0"/>
              </a:rPr>
              <a:t>Church community</a:t>
            </a:r>
          </a:p>
          <a:p>
            <a:pPr marL="571500" indent="-571500" algn="l">
              <a:buFont typeface="Arial" panose="020B0604020202020204" pitchFamily="34" charset="0"/>
              <a:buChar char="•"/>
            </a:pPr>
            <a:r>
              <a:rPr lang="en-US" sz="3600" dirty="0">
                <a:solidFill>
                  <a:srgbClr val="222222"/>
                </a:solidFill>
                <a:latin typeface="Arial" panose="020B0604020202020204" pitchFamily="34" charset="0"/>
              </a:rPr>
              <a:t>On-going training and education</a:t>
            </a:r>
          </a:p>
          <a:p>
            <a:pPr marL="571500" indent="-571500" algn="l">
              <a:buFont typeface="Arial" panose="020B0604020202020204" pitchFamily="34" charset="0"/>
              <a:buChar char="•"/>
            </a:pPr>
            <a:r>
              <a:rPr lang="en-US" sz="3600" dirty="0">
                <a:solidFill>
                  <a:srgbClr val="222222"/>
                </a:solidFill>
                <a:latin typeface="Arial" panose="020B0604020202020204" pitchFamily="34" charset="0"/>
              </a:rPr>
              <a:t>Regular risk taking opportunities</a:t>
            </a:r>
          </a:p>
          <a:p>
            <a:pPr marL="571500" indent="-571500" algn="l">
              <a:buFont typeface="Arial" panose="020B0604020202020204" pitchFamily="34" charset="0"/>
              <a:buChar char="•"/>
            </a:pPr>
            <a:endParaRPr lang="en-US" sz="800" dirty="0">
              <a:solidFill>
                <a:srgbClr val="222222"/>
              </a:solidFill>
              <a:latin typeface="Arial" panose="020B0604020202020204" pitchFamily="34" charset="0"/>
            </a:endParaRPr>
          </a:p>
          <a:p>
            <a:pPr algn="l"/>
            <a:r>
              <a:rPr lang="en-US" sz="3600" b="1" dirty="0"/>
              <a:t>It begins with knowing which of these motivation gifts the Spirit has given you: </a:t>
            </a:r>
            <a:r>
              <a:rPr lang="en-US" sz="3600" i="1" dirty="0"/>
              <a:t>Prophecy, Service, Teaching, Encouragement/Exhortation, Giving, Mercy, Leadership</a:t>
            </a:r>
          </a:p>
          <a:p>
            <a:pPr algn="l"/>
            <a:endParaRPr lang="en-US" sz="3600" dirty="0">
              <a:solidFill>
                <a:srgbClr val="222222"/>
              </a:solidFill>
              <a:latin typeface="Arial" panose="020B0604020202020204" pitchFamily="34" charset="0"/>
            </a:endParaRPr>
          </a:p>
          <a:p>
            <a:pPr algn="l"/>
            <a:endParaRPr lang="en-US" sz="3600" dirty="0">
              <a:solidFill>
                <a:schemeClr val="accent1"/>
              </a:solidFill>
            </a:endParaRPr>
          </a:p>
        </p:txBody>
      </p:sp>
    </p:spTree>
    <p:extLst>
      <p:ext uri="{BB962C8B-B14F-4D97-AF65-F5344CB8AC3E}">
        <p14:creationId xmlns:p14="http://schemas.microsoft.com/office/powerpoint/2010/main" val="3155031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1524000" y="1122363"/>
            <a:ext cx="9144000" cy="1177084"/>
          </a:xfrm>
        </p:spPr>
        <p:txBody>
          <a:bodyPr/>
          <a:lstStyle/>
          <a:p>
            <a:r>
              <a:rPr lang="en-US" b="1" dirty="0"/>
              <a:t>Spiritual Gifts</a:t>
            </a: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2299447"/>
            <a:ext cx="12192000" cy="4558553"/>
          </a:xfrm>
        </p:spPr>
        <p:txBody>
          <a:bodyPr>
            <a:normAutofit/>
          </a:bodyPr>
          <a:lstStyle/>
          <a:p>
            <a:r>
              <a:rPr lang="en-US" sz="3600" dirty="0"/>
              <a:t>Supernatural Equipment For Spiritual Service</a:t>
            </a:r>
          </a:p>
          <a:p>
            <a:endParaRPr lang="en-US" sz="3600" b="1" i="1" dirty="0">
              <a:solidFill>
                <a:srgbClr val="00B050"/>
              </a:solidFill>
            </a:endParaRPr>
          </a:p>
          <a:p>
            <a:endParaRPr lang="en-US" sz="3600" b="1" i="1" dirty="0">
              <a:solidFill>
                <a:srgbClr val="00B050"/>
              </a:solidFill>
            </a:endParaRPr>
          </a:p>
          <a:p>
            <a:r>
              <a:rPr lang="en-US" sz="3600" b="1" i="1" dirty="0">
                <a:solidFill>
                  <a:srgbClr val="00B050"/>
                </a:solidFill>
              </a:rPr>
              <a:t>What spiritual gift has God given you? </a:t>
            </a:r>
          </a:p>
          <a:p>
            <a:r>
              <a:rPr lang="en-US" sz="3600" b="1" i="1" dirty="0">
                <a:solidFill>
                  <a:srgbClr val="00B050"/>
                </a:solidFill>
              </a:rPr>
              <a:t>How are you using it to build up the Body of Christ?</a:t>
            </a:r>
          </a:p>
        </p:txBody>
      </p:sp>
    </p:spTree>
    <p:extLst>
      <p:ext uri="{BB962C8B-B14F-4D97-AF65-F5344CB8AC3E}">
        <p14:creationId xmlns:p14="http://schemas.microsoft.com/office/powerpoint/2010/main" val="138839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fontScale="92500" lnSpcReduction="10000"/>
          </a:bodyPr>
          <a:lstStyle/>
          <a:p>
            <a:pPr algn="l"/>
            <a:r>
              <a:rPr lang="en-US" sz="3600" dirty="0"/>
              <a:t>Developing our spiritual gift means getting involved with people. </a:t>
            </a:r>
            <a:r>
              <a:rPr lang="en-US" sz="3600" i="1" dirty="0">
                <a:solidFill>
                  <a:schemeClr val="accent1"/>
                </a:solidFill>
              </a:rPr>
              <a:t>Where could we use our gift that would get us involved in the lives of people (starting here at CBF)? </a:t>
            </a:r>
            <a:r>
              <a:rPr lang="en-US" sz="3600" dirty="0"/>
              <a:t>Be specific.</a:t>
            </a:r>
          </a:p>
          <a:p>
            <a:pPr algn="l"/>
            <a:endParaRPr lang="en-US" sz="800" dirty="0"/>
          </a:p>
          <a:p>
            <a:pPr algn="l"/>
            <a:r>
              <a:rPr lang="en-US" sz="3600" dirty="0"/>
              <a:t>Be engaged/involved – this is far more than just attending a meeting. It is sharing life with the people. (</a:t>
            </a:r>
            <a:r>
              <a:rPr lang="en-US" sz="3600" dirty="0">
                <a:solidFill>
                  <a:schemeClr val="accent1"/>
                </a:solidFill>
              </a:rPr>
              <a:t>Discipleship accountability</a:t>
            </a:r>
            <a:r>
              <a:rPr lang="en-US" sz="3600" dirty="0"/>
              <a:t>)</a:t>
            </a:r>
          </a:p>
          <a:p>
            <a:pPr algn="l"/>
            <a:endParaRPr lang="en-US" sz="800" dirty="0"/>
          </a:p>
          <a:p>
            <a:pPr algn="l"/>
            <a:r>
              <a:rPr lang="en-US" sz="3600" dirty="0"/>
              <a:t>Developing our gift is like exercising a muscle and includes ongoing training and education. </a:t>
            </a:r>
            <a:r>
              <a:rPr lang="en-US" sz="3600" i="1" dirty="0">
                <a:solidFill>
                  <a:schemeClr val="accent1"/>
                </a:solidFill>
              </a:rPr>
              <a:t>What kind of training could help you strengthen your gift?</a:t>
            </a:r>
          </a:p>
          <a:p>
            <a:pPr algn="l"/>
            <a:endParaRPr lang="en-US" sz="800" dirty="0"/>
          </a:p>
          <a:p>
            <a:pPr algn="l"/>
            <a:r>
              <a:rPr lang="en-US" sz="3600" dirty="0"/>
              <a:t>Developing our spiritual gifts means taking risks. We must “</a:t>
            </a:r>
            <a:r>
              <a:rPr lang="en-US" sz="3600" dirty="0">
                <a:solidFill>
                  <a:schemeClr val="accent1"/>
                </a:solidFill>
              </a:rPr>
              <a:t>jump in the water</a:t>
            </a:r>
            <a:r>
              <a:rPr lang="en-US" sz="3600" dirty="0"/>
              <a:t>” of life and people. </a:t>
            </a:r>
          </a:p>
          <a:p>
            <a:pPr algn="l"/>
            <a:endParaRPr lang="en-US" sz="3600" dirty="0">
              <a:solidFill>
                <a:srgbClr val="222222"/>
              </a:solidFill>
              <a:latin typeface="Arial" panose="020B0604020202020204" pitchFamily="34" charset="0"/>
            </a:endParaRPr>
          </a:p>
          <a:p>
            <a:pPr algn="l"/>
            <a:endParaRPr lang="en-US" sz="3600" dirty="0">
              <a:solidFill>
                <a:schemeClr val="accent1"/>
              </a:solidFill>
            </a:endParaRPr>
          </a:p>
        </p:txBody>
      </p:sp>
    </p:spTree>
    <p:extLst>
      <p:ext uri="{BB962C8B-B14F-4D97-AF65-F5344CB8AC3E}">
        <p14:creationId xmlns:p14="http://schemas.microsoft.com/office/powerpoint/2010/main" val="3266344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25000" lnSpcReduction="20000"/>
          </a:bodyPr>
          <a:lstStyle/>
          <a:p>
            <a:pPr algn="l"/>
            <a:r>
              <a:rPr lang="en-US" sz="12800" b="1" dirty="0"/>
              <a:t>"Gifts"                                 "Service"                                 "Workings"</a:t>
            </a:r>
          </a:p>
          <a:p>
            <a:pPr algn="l"/>
            <a:r>
              <a:rPr lang="en-US" sz="12800" b="1" i="1" dirty="0"/>
              <a:t>Motivational                      Ministry                                    Manifestation</a:t>
            </a:r>
          </a:p>
          <a:p>
            <a:pPr algn="l"/>
            <a:r>
              <a:rPr lang="en-US" sz="12800" b="1" dirty="0">
                <a:solidFill>
                  <a:srgbClr val="FF0000"/>
                </a:solidFill>
              </a:rPr>
              <a:t>Romans 12                         Eph 4 / 1 Cor 12:28                 1 Cor 12:8-11</a:t>
            </a:r>
          </a:p>
          <a:p>
            <a:pPr algn="l"/>
            <a:endParaRPr lang="en-US" sz="3200" dirty="0"/>
          </a:p>
          <a:p>
            <a:pPr algn="l"/>
            <a:r>
              <a:rPr lang="en-US" sz="11200" dirty="0"/>
              <a:t>*Prophecy                                  *Apostles                                    *Word of Wisdom</a:t>
            </a:r>
          </a:p>
          <a:p>
            <a:pPr algn="l"/>
            <a:r>
              <a:rPr lang="en-US" sz="11200" dirty="0"/>
              <a:t>*Service                                      *Prophets                                   *Word of Knowledge</a:t>
            </a:r>
          </a:p>
          <a:p>
            <a:pPr algn="l"/>
            <a:r>
              <a:rPr lang="en-US" sz="11200" dirty="0"/>
              <a:t>*Teaching                                   *Evangelists                                *Faith</a:t>
            </a:r>
          </a:p>
          <a:p>
            <a:pPr algn="l"/>
            <a:r>
              <a:rPr lang="en-US" sz="11200" dirty="0"/>
              <a:t>*Encouragement                       *Pastor / Teacher                      *Healing</a:t>
            </a:r>
          </a:p>
          <a:p>
            <a:pPr algn="l"/>
            <a:r>
              <a:rPr lang="en-US" sz="11200" dirty="0"/>
              <a:t>*Giving                                        *Teachers                                   *Miracles</a:t>
            </a:r>
          </a:p>
          <a:p>
            <a:pPr algn="l"/>
            <a:r>
              <a:rPr lang="en-US" sz="11200" dirty="0"/>
              <a:t>*Leadership                                *Working of Miracles               *Prophecy</a:t>
            </a:r>
          </a:p>
          <a:p>
            <a:pPr algn="l"/>
            <a:r>
              <a:rPr lang="en-US" sz="11200" dirty="0"/>
              <a:t>*Mercy                                        *Gifts of Healing                       *Discernment</a:t>
            </a:r>
          </a:p>
          <a:p>
            <a:pPr algn="l"/>
            <a:r>
              <a:rPr lang="en-US" sz="11200" dirty="0"/>
              <a:t>                                                     *Helping                                     *Tongues</a:t>
            </a:r>
          </a:p>
          <a:p>
            <a:pPr algn="l"/>
            <a:r>
              <a:rPr lang="en-US" sz="11200" dirty="0"/>
              <a:t>                                                     *Tongues                                    *Interpretation of 					        *Administration		      Tongues </a:t>
            </a:r>
            <a:endParaRPr lang="en-US" sz="3600" dirty="0"/>
          </a:p>
        </p:txBody>
      </p:sp>
      <p:sp>
        <p:nvSpPr>
          <p:cNvPr id="4" name="Flowchart: Connector 3">
            <a:extLst>
              <a:ext uri="{FF2B5EF4-FFF2-40B4-BE49-F238E27FC236}">
                <a16:creationId xmlns:a16="http://schemas.microsoft.com/office/drawing/2014/main" id="{9DF402CA-F188-4303-ADEA-E1C0774BD9AE}"/>
              </a:ext>
            </a:extLst>
          </p:cNvPr>
          <p:cNvSpPr/>
          <p:nvPr/>
        </p:nvSpPr>
        <p:spPr>
          <a:xfrm>
            <a:off x="-188259" y="2259106"/>
            <a:ext cx="2918012" cy="3993776"/>
          </a:xfrm>
          <a:prstGeom prst="flowChartConnector">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638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Gifts of the Spirit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pPr algn="l"/>
            <a:r>
              <a:rPr lang="en-US" sz="3600" b="1" dirty="0">
                <a:solidFill>
                  <a:srgbClr val="FF0000"/>
                </a:solidFill>
                <a:latin typeface="arial" panose="020B0604020202020204" pitchFamily="34" charset="0"/>
              </a:rPr>
              <a:t>1 Corinthians 12:4 </a:t>
            </a:r>
            <a:r>
              <a:rPr lang="en-US" sz="3600" dirty="0">
                <a:solidFill>
                  <a:srgbClr val="FF0000"/>
                </a:solidFill>
                <a:latin typeface="arial" panose="020B0604020202020204" pitchFamily="34" charset="0"/>
              </a:rPr>
              <a:t>There are diversities of </a:t>
            </a:r>
            <a:r>
              <a:rPr lang="en-US" sz="3600" u="sng" dirty="0">
                <a:solidFill>
                  <a:srgbClr val="FF0000"/>
                </a:solidFill>
                <a:latin typeface="arial" panose="020B0604020202020204" pitchFamily="34" charset="0"/>
              </a:rPr>
              <a:t>gifts</a:t>
            </a:r>
            <a:r>
              <a:rPr lang="en-US" sz="3600" dirty="0">
                <a:solidFill>
                  <a:srgbClr val="FF0000"/>
                </a:solidFill>
                <a:latin typeface="arial" panose="020B0604020202020204" pitchFamily="34" charset="0"/>
              </a:rPr>
              <a:t>, but the same Spirit.</a:t>
            </a:r>
            <a:r>
              <a:rPr lang="en-US" sz="3600" b="1" dirty="0">
                <a:solidFill>
                  <a:srgbClr val="FF0000"/>
                </a:solidFill>
                <a:latin typeface="arial" panose="020B0604020202020204" pitchFamily="34" charset="0"/>
              </a:rPr>
              <a:t> 5 </a:t>
            </a:r>
            <a:r>
              <a:rPr lang="en-US" sz="3600" dirty="0">
                <a:solidFill>
                  <a:srgbClr val="FF0000"/>
                </a:solidFill>
                <a:latin typeface="arial" panose="020B0604020202020204" pitchFamily="34" charset="0"/>
              </a:rPr>
              <a:t>There are differences of </a:t>
            </a:r>
            <a:r>
              <a:rPr lang="en-US" sz="3600" u="sng" dirty="0">
                <a:solidFill>
                  <a:srgbClr val="FF0000"/>
                </a:solidFill>
                <a:latin typeface="arial" panose="020B0604020202020204" pitchFamily="34" charset="0"/>
              </a:rPr>
              <a:t>ministries</a:t>
            </a:r>
            <a:r>
              <a:rPr lang="en-US" sz="3600" dirty="0">
                <a:solidFill>
                  <a:srgbClr val="FF0000"/>
                </a:solidFill>
                <a:latin typeface="arial" panose="020B0604020202020204" pitchFamily="34" charset="0"/>
              </a:rPr>
              <a:t>, but the same Lord. </a:t>
            </a:r>
            <a:r>
              <a:rPr lang="en-US" sz="3600" b="1" dirty="0">
                <a:solidFill>
                  <a:srgbClr val="FF0000"/>
                </a:solidFill>
                <a:latin typeface="arial" panose="020B0604020202020204" pitchFamily="34" charset="0"/>
              </a:rPr>
              <a:t>6 </a:t>
            </a:r>
            <a:r>
              <a:rPr lang="en-US" sz="3600" dirty="0">
                <a:solidFill>
                  <a:srgbClr val="FF0000"/>
                </a:solidFill>
                <a:latin typeface="arial" panose="020B0604020202020204" pitchFamily="34" charset="0"/>
              </a:rPr>
              <a:t>And there are diversities of </a:t>
            </a:r>
            <a:r>
              <a:rPr lang="en-US" sz="3600" u="sng" dirty="0">
                <a:solidFill>
                  <a:srgbClr val="FF0000"/>
                </a:solidFill>
                <a:latin typeface="arial" panose="020B0604020202020204" pitchFamily="34" charset="0"/>
              </a:rPr>
              <a:t>activities</a:t>
            </a:r>
            <a:r>
              <a:rPr lang="en-US" sz="3600" dirty="0">
                <a:solidFill>
                  <a:srgbClr val="FF0000"/>
                </a:solidFill>
                <a:latin typeface="arial" panose="020B0604020202020204" pitchFamily="34" charset="0"/>
              </a:rPr>
              <a:t>, but it is the same God who works all in all. </a:t>
            </a:r>
            <a:r>
              <a:rPr lang="en-US" sz="3600" b="1" dirty="0">
                <a:solidFill>
                  <a:srgbClr val="FF0000"/>
                </a:solidFill>
                <a:latin typeface="arial" panose="020B0604020202020204" pitchFamily="34" charset="0"/>
              </a:rPr>
              <a:t>7 </a:t>
            </a:r>
            <a:r>
              <a:rPr lang="en-US" sz="3600" dirty="0">
                <a:solidFill>
                  <a:srgbClr val="FF0000"/>
                </a:solidFill>
                <a:latin typeface="arial" panose="020B0604020202020204" pitchFamily="34" charset="0"/>
              </a:rPr>
              <a:t>But the manifestation of the Spirit is given to each one for </a:t>
            </a:r>
            <a:r>
              <a:rPr lang="en-US" sz="3600" b="1" dirty="0">
                <a:solidFill>
                  <a:srgbClr val="FF0000"/>
                </a:solidFill>
                <a:latin typeface="arial" panose="020B0604020202020204" pitchFamily="34" charset="0"/>
              </a:rPr>
              <a:t>the profit of </a:t>
            </a:r>
            <a:r>
              <a:rPr lang="en-US" sz="3600" b="1" u="sng" dirty="0">
                <a:solidFill>
                  <a:srgbClr val="FF0000"/>
                </a:solidFill>
                <a:latin typeface="arial" panose="020B0604020202020204" pitchFamily="34" charset="0"/>
              </a:rPr>
              <a:t>all</a:t>
            </a:r>
            <a:r>
              <a:rPr lang="en-US" sz="3600" dirty="0">
                <a:solidFill>
                  <a:srgbClr val="FF0000"/>
                </a:solidFill>
                <a:latin typeface="arial" panose="020B0604020202020204" pitchFamily="34" charset="0"/>
              </a:rPr>
              <a:t>: </a:t>
            </a:r>
            <a:r>
              <a:rPr lang="en-US" sz="2800" dirty="0">
                <a:latin typeface="arial" panose="020B0604020202020204" pitchFamily="34" charset="0"/>
              </a:rPr>
              <a:t>NKJV</a:t>
            </a:r>
            <a:endParaRPr lang="en-US" sz="2800" dirty="0">
              <a:latin typeface="Arial" panose="020B0604020202020204" pitchFamily="34" charset="0"/>
            </a:endParaRPr>
          </a:p>
          <a:p>
            <a:pPr algn="l"/>
            <a:endParaRPr lang="en-US" sz="800" dirty="0">
              <a:solidFill>
                <a:schemeClr val="accent1"/>
              </a:solidFill>
            </a:endParaRPr>
          </a:p>
          <a:p>
            <a:pPr algn="l"/>
            <a:r>
              <a:rPr lang="en-US" sz="3600" i="1" dirty="0">
                <a:solidFill>
                  <a:schemeClr val="accent1"/>
                </a:solidFill>
              </a:rPr>
              <a:t>If you are born-again, you have a Spiritual gift. You will </a:t>
            </a:r>
            <a:r>
              <a:rPr lang="en-US" sz="3600" i="1" u="sng" dirty="0">
                <a:solidFill>
                  <a:schemeClr val="accent1"/>
                </a:solidFill>
              </a:rPr>
              <a:t>NOT</a:t>
            </a:r>
            <a:r>
              <a:rPr lang="en-US" sz="3600" i="1" dirty="0">
                <a:solidFill>
                  <a:schemeClr val="accent1"/>
                </a:solidFill>
              </a:rPr>
              <a:t> thrive, you will </a:t>
            </a:r>
            <a:r>
              <a:rPr lang="en-US" sz="3600" i="1" u="sng" dirty="0">
                <a:solidFill>
                  <a:schemeClr val="accent1"/>
                </a:solidFill>
              </a:rPr>
              <a:t>NOT</a:t>
            </a:r>
            <a:r>
              <a:rPr lang="en-US" sz="3600" i="1" dirty="0">
                <a:solidFill>
                  <a:schemeClr val="accent1"/>
                </a:solidFill>
              </a:rPr>
              <a:t> flourish in your Christian life unless you are using that Spiritual gift in the context of the local church. You </a:t>
            </a:r>
            <a:r>
              <a:rPr lang="en-US" sz="3600" i="1" u="sng" dirty="0">
                <a:solidFill>
                  <a:schemeClr val="accent1"/>
                </a:solidFill>
              </a:rPr>
              <a:t>NOT</a:t>
            </a:r>
            <a:r>
              <a:rPr lang="en-US" sz="3600" i="1" dirty="0">
                <a:solidFill>
                  <a:schemeClr val="accent1"/>
                </a:solidFill>
              </a:rPr>
              <a:t> using your Spiritual gift within the local church is also negatively affecting the rest of the body. We’re unhealthy.</a:t>
            </a:r>
          </a:p>
        </p:txBody>
      </p:sp>
    </p:spTree>
    <p:extLst>
      <p:ext uri="{BB962C8B-B14F-4D97-AF65-F5344CB8AC3E}">
        <p14:creationId xmlns:p14="http://schemas.microsoft.com/office/powerpoint/2010/main" val="3919798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r>
              <a:rPr lang="en-US" sz="3600" b="1" u="sng" dirty="0">
                <a:solidFill>
                  <a:srgbClr val="00B050"/>
                </a:solidFill>
              </a:rPr>
              <a:t>*Application/Homework*</a:t>
            </a:r>
          </a:p>
          <a:p>
            <a:endParaRPr lang="en-US" sz="900" b="1" u="sng" dirty="0">
              <a:solidFill>
                <a:srgbClr val="00B050"/>
              </a:solidFill>
            </a:endParaRPr>
          </a:p>
          <a:p>
            <a:pPr algn="l"/>
            <a:r>
              <a:rPr lang="en-US" sz="3600" b="1" dirty="0"/>
              <a:t>Do a little survey this week of 3 people that know you well. Ask them this question:</a:t>
            </a:r>
          </a:p>
          <a:p>
            <a:pPr algn="l"/>
            <a:endParaRPr lang="en-US" sz="800" b="1" dirty="0"/>
          </a:p>
          <a:p>
            <a:pPr algn="l"/>
            <a:r>
              <a:rPr lang="en-US" sz="3600" i="1" dirty="0">
                <a:solidFill>
                  <a:srgbClr val="0070C0"/>
                </a:solidFill>
              </a:rPr>
              <a:t>As you have observed me, where do you think I am most gifted?</a:t>
            </a:r>
          </a:p>
          <a:p>
            <a:pPr algn="l"/>
            <a:endParaRPr lang="en-US" sz="900" dirty="0"/>
          </a:p>
          <a:p>
            <a:pPr algn="l"/>
            <a:r>
              <a:rPr lang="en-US" sz="3600" dirty="0"/>
              <a:t>Prophecy, Service, Teaching, Encouragement/Exhortation, Giving, Mercy, Leadership</a:t>
            </a:r>
          </a:p>
          <a:p>
            <a:pPr algn="l"/>
            <a:endParaRPr lang="en-US" sz="900" dirty="0"/>
          </a:p>
          <a:p>
            <a:r>
              <a:rPr lang="en-US" sz="3200" dirty="0"/>
              <a:t>(Sermons are uploaded on the CaswellBibleFellowship.org website)</a:t>
            </a:r>
          </a:p>
        </p:txBody>
      </p:sp>
    </p:spTree>
    <p:extLst>
      <p:ext uri="{BB962C8B-B14F-4D97-AF65-F5344CB8AC3E}">
        <p14:creationId xmlns:p14="http://schemas.microsoft.com/office/powerpoint/2010/main" val="3966671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Developing your Spiritual Gift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pPr marL="228600" lvl="0" indent="-228600" algn="l">
              <a:buFont typeface="Arial" panose="020B0604020202020204" pitchFamily="34" charset="0"/>
              <a:buChar char="•"/>
            </a:pPr>
            <a:endParaRPr lang="en-US" sz="3600" dirty="0">
              <a:solidFill>
                <a:prstClr val="black"/>
              </a:solidFill>
            </a:endParaRPr>
          </a:p>
          <a:p>
            <a:pPr marL="228600" lvl="0" indent="-228600" algn="l">
              <a:buFont typeface="Arial" panose="020B0604020202020204" pitchFamily="34" charset="0"/>
              <a:buChar char="•"/>
            </a:pPr>
            <a:r>
              <a:rPr lang="en-US" sz="3600" dirty="0">
                <a:solidFill>
                  <a:prstClr val="black"/>
                </a:solidFill>
              </a:rPr>
              <a:t>Accountability, as you will be held responsible for the stewardship of your gift</a:t>
            </a:r>
          </a:p>
          <a:p>
            <a:pPr marL="228600" lvl="0" indent="-228600" algn="l">
              <a:buFont typeface="Arial" panose="020B0604020202020204" pitchFamily="34" charset="0"/>
              <a:buChar char="•"/>
            </a:pPr>
            <a:endParaRPr lang="en-US" sz="800" dirty="0">
              <a:solidFill>
                <a:prstClr val="black"/>
              </a:solidFill>
            </a:endParaRPr>
          </a:p>
          <a:p>
            <a:pPr lvl="0" algn="l"/>
            <a:r>
              <a:rPr lang="en-US" sz="3600" b="1" dirty="0">
                <a:solidFill>
                  <a:srgbClr val="FF0000"/>
                </a:solidFill>
              </a:rPr>
              <a:t>1 Corinthians 3:10-15</a:t>
            </a:r>
          </a:p>
          <a:p>
            <a:pPr lvl="0" algn="l"/>
            <a:r>
              <a:rPr lang="en-US" sz="3600" b="1" dirty="0">
                <a:solidFill>
                  <a:srgbClr val="FF0000"/>
                </a:solidFill>
              </a:rPr>
              <a:t>2 Corinthians 5:6-10</a:t>
            </a:r>
          </a:p>
          <a:p>
            <a:pPr lvl="0" algn="l"/>
            <a:endParaRPr lang="en-US" sz="800" b="1" dirty="0">
              <a:solidFill>
                <a:srgbClr val="FF0000"/>
              </a:solidFill>
            </a:endParaRPr>
          </a:p>
          <a:p>
            <a:pPr lvl="0" algn="l"/>
            <a:r>
              <a:rPr lang="en-US" sz="3600" dirty="0">
                <a:solidFill>
                  <a:prstClr val="black"/>
                </a:solidFill>
              </a:rPr>
              <a:t>The primary question from God that believers will answer at the Judgment Seat of Christ is: </a:t>
            </a:r>
          </a:p>
          <a:p>
            <a:pPr lvl="0"/>
            <a:r>
              <a:rPr lang="en-US" sz="3600" b="1" i="1" dirty="0">
                <a:solidFill>
                  <a:srgbClr val="4472C4"/>
                </a:solidFill>
              </a:rPr>
              <a:t>“What did you do with what I gave you?”</a:t>
            </a:r>
          </a:p>
          <a:p>
            <a:pPr algn="l"/>
            <a:endParaRPr lang="en-US" sz="3600" i="1" dirty="0">
              <a:solidFill>
                <a:schemeClr val="accent1"/>
              </a:solidFill>
            </a:endParaRPr>
          </a:p>
        </p:txBody>
      </p:sp>
    </p:spTree>
    <p:extLst>
      <p:ext uri="{BB962C8B-B14F-4D97-AF65-F5344CB8AC3E}">
        <p14:creationId xmlns:p14="http://schemas.microsoft.com/office/powerpoint/2010/main" val="309042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2115-B7D7-4F41-86A4-DB0D55AAB12A}"/>
              </a:ext>
            </a:extLst>
          </p:cNvPr>
          <p:cNvSpPr>
            <a:spLocks noGrp="1"/>
          </p:cNvSpPr>
          <p:nvPr>
            <p:ph type="ctrTitle"/>
          </p:nvPr>
        </p:nvSpPr>
        <p:spPr>
          <a:xfrm>
            <a:off x="1524000" y="28249"/>
            <a:ext cx="9144000" cy="1123296"/>
          </a:xfrm>
        </p:spPr>
        <p:txBody>
          <a:bodyPr/>
          <a:lstStyle/>
          <a:p>
            <a:r>
              <a:rPr lang="en-US" b="1" dirty="0"/>
              <a:t>Developing your Spiritual Gift</a:t>
            </a:r>
          </a:p>
        </p:txBody>
      </p:sp>
      <p:sp>
        <p:nvSpPr>
          <p:cNvPr id="3" name="Subtitle 2">
            <a:extLst>
              <a:ext uri="{FF2B5EF4-FFF2-40B4-BE49-F238E27FC236}">
                <a16:creationId xmlns:a16="http://schemas.microsoft.com/office/drawing/2014/main" id="{24780204-4F8C-4584-B2E9-7636A4E0CDC4}"/>
              </a:ext>
            </a:extLst>
          </p:cNvPr>
          <p:cNvSpPr>
            <a:spLocks noGrp="1"/>
          </p:cNvSpPr>
          <p:nvPr>
            <p:ph type="subTitle" idx="1"/>
          </p:nvPr>
        </p:nvSpPr>
        <p:spPr>
          <a:xfrm>
            <a:off x="0" y="1316037"/>
            <a:ext cx="12192000" cy="5513713"/>
          </a:xfrm>
        </p:spPr>
        <p:txBody>
          <a:bodyPr>
            <a:normAutofit/>
          </a:bodyPr>
          <a:lstStyle/>
          <a:p>
            <a:pPr marL="228600" lvl="0" indent="-228600" algn="l">
              <a:buFont typeface="Arial" panose="020B0604020202020204" pitchFamily="34" charset="0"/>
              <a:buChar char="•"/>
            </a:pPr>
            <a:endParaRPr lang="en-US" sz="3600" dirty="0">
              <a:solidFill>
                <a:prstClr val="black"/>
              </a:solidFill>
            </a:endParaRPr>
          </a:p>
          <a:p>
            <a:pPr marL="228600" lvl="0" indent="-228600" algn="l">
              <a:buFont typeface="Arial" panose="020B0604020202020204" pitchFamily="34" charset="0"/>
              <a:buChar char="•"/>
            </a:pPr>
            <a:r>
              <a:rPr lang="en-US" sz="3600" dirty="0">
                <a:solidFill>
                  <a:prstClr val="black"/>
                </a:solidFill>
              </a:rPr>
              <a:t>Accountability, as you should be held responsible for the stewardship of your gift </a:t>
            </a:r>
          </a:p>
          <a:p>
            <a:pPr lvl="0"/>
            <a:endParaRPr lang="en-US" sz="800" b="1" i="1" dirty="0">
              <a:solidFill>
                <a:prstClr val="black"/>
              </a:solidFill>
            </a:endParaRPr>
          </a:p>
          <a:p>
            <a:pPr lvl="0"/>
            <a:r>
              <a:rPr lang="en-US" sz="3600" b="1" i="1" dirty="0">
                <a:solidFill>
                  <a:prstClr val="black"/>
                </a:solidFill>
              </a:rPr>
              <a:t>Discipleship Accountability</a:t>
            </a:r>
          </a:p>
          <a:p>
            <a:pPr lvl="0" algn="l"/>
            <a:endParaRPr lang="en-US" sz="800" b="1" i="1" dirty="0">
              <a:solidFill>
                <a:srgbClr val="4472C4"/>
              </a:solidFill>
            </a:endParaRPr>
          </a:p>
          <a:p>
            <a:pPr lvl="0"/>
            <a:r>
              <a:rPr lang="en-US" sz="3600" b="1" i="1" dirty="0">
                <a:solidFill>
                  <a:srgbClr val="4472C4"/>
                </a:solidFill>
              </a:rPr>
              <a:t>“What are you doing with what the Lord gave you?”</a:t>
            </a:r>
          </a:p>
          <a:p>
            <a:pPr algn="l"/>
            <a:endParaRPr lang="en-US" sz="3600" i="1" dirty="0">
              <a:solidFill>
                <a:schemeClr val="accent1"/>
              </a:solidFill>
            </a:endParaRPr>
          </a:p>
        </p:txBody>
      </p:sp>
    </p:spTree>
    <p:extLst>
      <p:ext uri="{BB962C8B-B14F-4D97-AF65-F5344CB8AC3E}">
        <p14:creationId xmlns:p14="http://schemas.microsoft.com/office/powerpoint/2010/main" val="4103114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1524000" y="1"/>
            <a:ext cx="9144000" cy="914400"/>
          </a:xfrm>
        </p:spPr>
        <p:txBody>
          <a:bodyPr/>
          <a:lstStyle/>
          <a:p>
            <a:r>
              <a:rPr lang="en-US" b="1" dirty="0"/>
              <a:t>Spiritual Gifts</a:t>
            </a: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021976"/>
            <a:ext cx="12192000" cy="5836026"/>
          </a:xfrm>
        </p:spPr>
        <p:txBody>
          <a:bodyPr>
            <a:normAutofit lnSpcReduction="10000"/>
          </a:bodyPr>
          <a:lstStyle/>
          <a:p>
            <a:pPr marL="571500" indent="-571500" algn="l">
              <a:buFont typeface="Arial" panose="020B0604020202020204" pitchFamily="34" charset="0"/>
              <a:buChar char="•"/>
            </a:pPr>
            <a:r>
              <a:rPr lang="en-US" sz="3600" i="1" dirty="0"/>
              <a:t>The frustration you may feel over things </a:t>
            </a:r>
            <a:r>
              <a:rPr lang="en-US" sz="3600" i="1" u="sng" dirty="0"/>
              <a:t>you</a:t>
            </a:r>
            <a:r>
              <a:rPr lang="en-US" sz="3600" i="1" dirty="0"/>
              <a:t> perceive aren’t being done here will fade when </a:t>
            </a:r>
            <a:r>
              <a:rPr lang="en-US" sz="3600" i="1" u="sng" dirty="0"/>
              <a:t>you</a:t>
            </a:r>
            <a:r>
              <a:rPr lang="en-US" sz="3600" i="1" dirty="0"/>
              <a:t> get involved, actively participating, serving one another in love.</a:t>
            </a:r>
          </a:p>
          <a:p>
            <a:pPr marL="171450" indent="-171450" algn="l">
              <a:buFont typeface="Arial" panose="020B0604020202020204" pitchFamily="34" charset="0"/>
              <a:buChar char="•"/>
            </a:pPr>
            <a:endParaRPr lang="en-US" sz="800" i="1" dirty="0"/>
          </a:p>
          <a:p>
            <a:pPr marL="571500" indent="-571500" algn="l">
              <a:buFont typeface="Arial" panose="020B0604020202020204" pitchFamily="34" charset="0"/>
              <a:buChar char="•"/>
            </a:pPr>
            <a:r>
              <a:rPr lang="en-US" sz="3600" i="1" dirty="0"/>
              <a:t>When the individual members are healthy and functioning properly, the body grows and flourishes.</a:t>
            </a:r>
          </a:p>
          <a:p>
            <a:pPr marL="171450" indent="-171450" algn="l">
              <a:buFont typeface="Arial" panose="020B0604020202020204" pitchFamily="34" charset="0"/>
              <a:buChar char="•"/>
            </a:pPr>
            <a:endParaRPr lang="en-US" sz="800" i="1" dirty="0"/>
          </a:p>
          <a:p>
            <a:pPr marL="571500" indent="-571500" algn="l">
              <a:buFont typeface="Arial" panose="020B0604020202020204" pitchFamily="34" charset="0"/>
              <a:buChar char="•"/>
            </a:pPr>
            <a:r>
              <a:rPr lang="en-US" sz="3600" i="1" dirty="0"/>
              <a:t>In most local churches a small % of individuals do the work of the ministry. Most local churches have hirelings, a clergy/laity system because of this. We do not see that as the Biblical way for the Church to function. </a:t>
            </a:r>
          </a:p>
          <a:p>
            <a:pPr algn="l"/>
            <a:endParaRPr lang="en-US" sz="800" i="1" dirty="0"/>
          </a:p>
          <a:p>
            <a:r>
              <a:rPr lang="en-US" sz="3900" b="1" dirty="0">
                <a:solidFill>
                  <a:schemeClr val="accent1"/>
                </a:solidFill>
              </a:rPr>
              <a:t>So, guess what? </a:t>
            </a:r>
          </a:p>
          <a:p>
            <a:pPr algn="l"/>
            <a:endParaRPr lang="en-US" sz="800" dirty="0"/>
          </a:p>
        </p:txBody>
      </p:sp>
    </p:spTree>
    <p:extLst>
      <p:ext uri="{BB962C8B-B14F-4D97-AF65-F5344CB8AC3E}">
        <p14:creationId xmlns:p14="http://schemas.microsoft.com/office/powerpoint/2010/main" val="8539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senio Hall begins new late night show - The Boston Globe">
            <a:extLst>
              <a:ext uri="{FF2B5EF4-FFF2-40B4-BE49-F238E27FC236}">
                <a16:creationId xmlns:a16="http://schemas.microsoft.com/office/drawing/2014/main" id="{886FEDF5-E114-4CD7-A3ED-180D8251CA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122363"/>
            <a:ext cx="5715000" cy="5210175"/>
          </a:xfrm>
          <a:prstGeom prst="rect">
            <a:avLst/>
          </a:prstGeom>
          <a:noFill/>
          <a:extLst>
            <a:ext uri="{909E8E84-426E-40DD-AFC4-6F175D3DCCD1}">
              <a14:hiddenFill xmlns:a14="http://schemas.microsoft.com/office/drawing/2010/main">
                <a:solidFill>
                  <a:srgbClr val="FFFFFF"/>
                </a:solidFill>
              </a14:hiddenFill>
            </a:ext>
          </a:extLst>
        </p:spPr>
      </p:pic>
      <p:sp>
        <p:nvSpPr>
          <p:cNvPr id="5" name="Flowchart: Sequential Access Storage 4">
            <a:extLst>
              <a:ext uri="{FF2B5EF4-FFF2-40B4-BE49-F238E27FC236}">
                <a16:creationId xmlns:a16="http://schemas.microsoft.com/office/drawing/2014/main" id="{2A6FD912-FBEB-4AB9-A80A-E7EE0E043184}"/>
              </a:ext>
            </a:extLst>
          </p:cNvPr>
          <p:cNvSpPr/>
          <p:nvPr/>
        </p:nvSpPr>
        <p:spPr>
          <a:xfrm>
            <a:off x="1524000" y="1030288"/>
            <a:ext cx="4571999" cy="2022194"/>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Let’s Get Busy!</a:t>
            </a:r>
          </a:p>
        </p:txBody>
      </p:sp>
    </p:spTree>
    <p:extLst>
      <p:ext uri="{BB962C8B-B14F-4D97-AF65-F5344CB8AC3E}">
        <p14:creationId xmlns:p14="http://schemas.microsoft.com/office/powerpoint/2010/main" val="777136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3 Kinds Of Spiritual Gifts:</a:t>
            </a:r>
          </a:p>
          <a:p>
            <a:pPr marL="742950" indent="-742950" algn="l">
              <a:buAutoNum type="arabicPeriod"/>
            </a:pPr>
            <a:r>
              <a:rPr lang="en-US" sz="3600" dirty="0"/>
              <a:t>Every believer has one primary </a:t>
            </a:r>
            <a:r>
              <a:rPr lang="en-US" sz="3600" u="sng" dirty="0"/>
              <a:t>motivational</a:t>
            </a:r>
            <a:r>
              <a:rPr lang="en-US" sz="3600" dirty="0"/>
              <a:t> gift 		</a:t>
            </a:r>
            <a:r>
              <a:rPr lang="en-US" sz="3600" b="1" dirty="0"/>
              <a:t>(</a:t>
            </a:r>
            <a:r>
              <a:rPr lang="en-US" sz="3600" b="1" dirty="0">
                <a:solidFill>
                  <a:srgbClr val="FF0000"/>
                </a:solidFill>
              </a:rPr>
              <a:t>Romans 12:6-8</a:t>
            </a:r>
            <a:r>
              <a:rPr lang="en-US" sz="3600" b="1" dirty="0"/>
              <a:t>)</a:t>
            </a:r>
          </a:p>
          <a:p>
            <a:pPr marL="742950" indent="-742950" algn="l">
              <a:buAutoNum type="arabicPeriod"/>
            </a:pPr>
            <a:r>
              <a:rPr lang="en-US" sz="3600" dirty="0"/>
              <a:t>That motivational gift can express itself through a variety of </a:t>
            </a:r>
            <a:r>
              <a:rPr lang="en-US" sz="3600" u="sng" dirty="0"/>
              <a:t>ministry</a:t>
            </a:r>
            <a:r>
              <a:rPr lang="en-US" sz="3600" dirty="0"/>
              <a:t> gifts </a:t>
            </a:r>
            <a:r>
              <a:rPr lang="en-US" sz="3600" b="1" dirty="0"/>
              <a:t>(</a:t>
            </a:r>
            <a:r>
              <a:rPr lang="en-US" sz="3600" b="1" dirty="0">
                <a:solidFill>
                  <a:srgbClr val="FF0000"/>
                </a:solidFill>
              </a:rPr>
              <a:t>Ephesians 4, 1 Corinthians 12:28</a:t>
            </a:r>
            <a:r>
              <a:rPr lang="en-US" sz="3600" b="1" dirty="0"/>
              <a:t>)</a:t>
            </a:r>
          </a:p>
          <a:p>
            <a:pPr marL="742950" indent="-742950" algn="l">
              <a:buAutoNum type="arabicPeriod"/>
            </a:pPr>
            <a:r>
              <a:rPr lang="en-US" sz="3600" dirty="0"/>
              <a:t>When we exercise our motivational gift through our ministry gift the Holy Spirit determines what </a:t>
            </a:r>
            <a:r>
              <a:rPr lang="en-US" sz="3600" u="sng" dirty="0"/>
              <a:t>manifestation</a:t>
            </a:r>
            <a:r>
              <a:rPr lang="en-US" sz="3600" dirty="0"/>
              <a:t> or </a:t>
            </a:r>
            <a:r>
              <a:rPr lang="en-US" sz="3600" u="sng" dirty="0"/>
              <a:t>impact</a:t>
            </a:r>
            <a:r>
              <a:rPr lang="en-US" sz="3600" dirty="0"/>
              <a:t> the believer will receive </a:t>
            </a:r>
            <a:r>
              <a:rPr lang="en-US" sz="3600" b="1" dirty="0"/>
              <a:t>(</a:t>
            </a:r>
            <a:r>
              <a:rPr lang="en-US" sz="3600" b="1" dirty="0">
                <a:solidFill>
                  <a:srgbClr val="FF0000"/>
                </a:solidFill>
              </a:rPr>
              <a:t>1 Corinthians 12:8-11</a:t>
            </a:r>
            <a:r>
              <a:rPr lang="en-US" sz="3600" b="1" dirty="0"/>
              <a:t>)</a:t>
            </a:r>
          </a:p>
          <a:p>
            <a:pPr algn="l"/>
            <a:r>
              <a:rPr lang="en-US" sz="3600" dirty="0" err="1"/>
              <a:t>Pg</a:t>
            </a:r>
            <a:r>
              <a:rPr lang="en-US" sz="3600" dirty="0"/>
              <a:t> 22</a:t>
            </a:r>
          </a:p>
        </p:txBody>
      </p:sp>
    </p:spTree>
    <p:extLst>
      <p:ext uri="{BB962C8B-B14F-4D97-AF65-F5344CB8AC3E}">
        <p14:creationId xmlns:p14="http://schemas.microsoft.com/office/powerpoint/2010/main" val="2376698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1418</Words>
  <Application>Microsoft Office PowerPoint</Application>
  <PresentationFormat>Widescreen</PresentationFormat>
  <Paragraphs>140</Paragraphs>
  <Slides>21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Algerian</vt:lpstr>
      <vt:lpstr>Arial</vt:lpstr>
      <vt:lpstr>Arial</vt:lpstr>
      <vt:lpstr>Calibri</vt:lpstr>
      <vt:lpstr>Calibri Light</vt:lpstr>
      <vt:lpstr>Office Theme</vt:lpstr>
      <vt:lpstr>1_Office Theme</vt:lpstr>
      <vt:lpstr>Caswell Bible Fellowship</vt:lpstr>
      <vt:lpstr>Spiritual Gifts</vt:lpstr>
      <vt:lpstr>Gifts of the Spirit</vt:lpstr>
      <vt:lpstr>Gifts of the Spirit</vt:lpstr>
      <vt:lpstr>Developing your Spiritual Gift</vt:lpstr>
      <vt:lpstr>Developing your Spiritual Gift</vt:lpstr>
      <vt:lpstr>Spiritual Gifts</vt:lpstr>
      <vt:lpstr>PowerPoint Presentation</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lpstr>Gifts of the Spirit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 Gifts</dc:title>
  <dc:creator>Johnson</dc:creator>
  <cp:lastModifiedBy>Neal Jones</cp:lastModifiedBy>
  <cp:revision>18</cp:revision>
  <dcterms:created xsi:type="dcterms:W3CDTF">2025-08-18T16:30:50Z</dcterms:created>
  <dcterms:modified xsi:type="dcterms:W3CDTF">2025-09-02T13:43:43Z</dcterms:modified>
</cp:coreProperties>
</file>