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93" r:id="rId3"/>
    <p:sldId id="256" r:id="rId4"/>
    <p:sldId id="267" r:id="rId5"/>
    <p:sldId id="269" r:id="rId6"/>
    <p:sldId id="268" r:id="rId7"/>
    <p:sldId id="270" r:id="rId8"/>
    <p:sldId id="271" r:id="rId9"/>
    <p:sldId id="272" r:id="rId10"/>
    <p:sldId id="273" r:id="rId11"/>
    <p:sldId id="274" r:id="rId12"/>
    <p:sldId id="275" r:id="rId13"/>
    <p:sldId id="276" r:id="rId14"/>
    <p:sldId id="277" r:id="rId15"/>
    <p:sldId id="281" r:id="rId16"/>
    <p:sldId id="278" r:id="rId17"/>
    <p:sldId id="280" r:id="rId18"/>
    <p:sldId id="279" r:id="rId19"/>
    <p:sldId id="282" r:id="rId20"/>
    <p:sldId id="283" r:id="rId21"/>
    <p:sldId id="284" r:id="rId22"/>
    <p:sldId id="285" r:id="rId23"/>
    <p:sldId id="286" r:id="rId24"/>
    <p:sldId id="287" r:id="rId25"/>
    <p:sldId id="288" r:id="rId26"/>
    <p:sldId id="290" r:id="rId27"/>
    <p:sldId id="289" r:id="rId28"/>
    <p:sldId id="291" r:id="rId29"/>
    <p:sldId id="292"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70B2D-9CA5-2732-30A6-41ACA9268A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529A28-B851-588E-AE53-B9E1B57950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BACF9D-5769-C8D5-FBB2-B5A41D55C513}"/>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5" name="Footer Placeholder 4">
            <a:extLst>
              <a:ext uri="{FF2B5EF4-FFF2-40B4-BE49-F238E27FC236}">
                <a16:creationId xmlns:a16="http://schemas.microsoft.com/office/drawing/2014/main" id="{6AC406F0-436A-9C65-0FDD-5B265F85B2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3503B2-1FAF-31D3-5079-0C4A626C10EC}"/>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2132630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2B3A0-5E95-A37C-2011-844FEE7047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2F2B8B-C383-F087-B0B2-633617499D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92BC49-7D0C-E7FA-690F-F0144B273A69}"/>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5" name="Footer Placeholder 4">
            <a:extLst>
              <a:ext uri="{FF2B5EF4-FFF2-40B4-BE49-F238E27FC236}">
                <a16:creationId xmlns:a16="http://schemas.microsoft.com/office/drawing/2014/main" id="{7B34D348-D9EA-9CC8-BFED-1A9D20042B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434D36-E695-FFF0-9106-933E840BE547}"/>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71880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F23F13-5118-D0B0-BA3E-B82BBD19E7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3A3597-5732-1510-0826-64632E82FA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B94276-2E49-C36C-39DC-3348A935117B}"/>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5" name="Footer Placeholder 4">
            <a:extLst>
              <a:ext uri="{FF2B5EF4-FFF2-40B4-BE49-F238E27FC236}">
                <a16:creationId xmlns:a16="http://schemas.microsoft.com/office/drawing/2014/main" id="{F5AEF0B2-A51C-FFAA-E43A-352AF08AC5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90C95-F900-29A4-D582-688AF6EA8AEC}"/>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4274569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6AAE0-0822-41A9-BE11-FD6428F480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BE289F-ECFE-464F-9017-5EBBF06655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B753BB-022A-49EA-961A-88544BA0073B}"/>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5" name="Footer Placeholder 4">
            <a:extLst>
              <a:ext uri="{FF2B5EF4-FFF2-40B4-BE49-F238E27FC236}">
                <a16:creationId xmlns:a16="http://schemas.microsoft.com/office/drawing/2014/main" id="{3AF9A479-967B-4FFF-8F3A-10DAA1F66A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C2695-3722-47CE-99B2-E12D22421FD9}"/>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29932301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FC614-1849-4069-BE36-5576C03B48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8CE622-1A77-4D7E-9B60-7E16CC10356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46D875-A6C2-49F2-94D3-A1C42249ECF8}"/>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5" name="Footer Placeholder 4">
            <a:extLst>
              <a:ext uri="{FF2B5EF4-FFF2-40B4-BE49-F238E27FC236}">
                <a16:creationId xmlns:a16="http://schemas.microsoft.com/office/drawing/2014/main" id="{E91D65D9-C8A7-4530-AD8D-6527247FCC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210CF9-3A69-49F2-95E0-1201115B6C4E}"/>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13019205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6A42B-0D7D-43DA-95BB-B3B040A37D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548681-DAB3-4250-9AD5-B124CCDF8C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645062E-0853-43D8-AD59-0ADEFC644EE0}"/>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5" name="Footer Placeholder 4">
            <a:extLst>
              <a:ext uri="{FF2B5EF4-FFF2-40B4-BE49-F238E27FC236}">
                <a16:creationId xmlns:a16="http://schemas.microsoft.com/office/drawing/2014/main" id="{40FEDAB3-180E-4FBE-9D79-07F0EE380B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2F4560-4382-469E-8C39-57F6BAFB032E}"/>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935568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7FE29-9725-4489-BF02-CD6C749F7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067580-C12B-42FA-AFBC-AAB51F7E49E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9F8441-ABA3-4399-9651-F9AF8C4802B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7C377F-FB08-49B9-97E4-B4F65DE10ADF}"/>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6" name="Footer Placeholder 5">
            <a:extLst>
              <a:ext uri="{FF2B5EF4-FFF2-40B4-BE49-F238E27FC236}">
                <a16:creationId xmlns:a16="http://schemas.microsoft.com/office/drawing/2014/main" id="{0172CC92-1C08-4C57-B1FE-A288A2AF78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21661E-E3E0-4559-B565-BE3B993340B4}"/>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4013552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D52F9-EF80-4FE0-BE97-91E9624FB6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4C95F9-65B5-4622-9A45-238CFDF3A2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A50D4B1-D6B7-494A-8F6E-32FA025BA95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5E9113-3E32-4186-B913-C55F7EB0F3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B4752B2-A4EE-4599-9C0C-D4CF3047206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C02178-32CF-4A8C-88D9-F68B7107F4DF}"/>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8" name="Footer Placeholder 7">
            <a:extLst>
              <a:ext uri="{FF2B5EF4-FFF2-40B4-BE49-F238E27FC236}">
                <a16:creationId xmlns:a16="http://schemas.microsoft.com/office/drawing/2014/main" id="{BDFACE28-EF2A-40C0-A965-C45FDF4AAB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3A7877-56E4-4C0B-95CA-28A02E21FC99}"/>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34469987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6D4CD-9B69-4C2C-9FAA-2B09DB831F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277F6F-B8BB-4B16-836E-B9688E973D95}"/>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4" name="Footer Placeholder 3">
            <a:extLst>
              <a:ext uri="{FF2B5EF4-FFF2-40B4-BE49-F238E27FC236}">
                <a16:creationId xmlns:a16="http://schemas.microsoft.com/office/drawing/2014/main" id="{4A411EF3-DD63-4C67-BED4-1B3EF4D5D8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808301-C24E-462D-BD9B-81579DB7D3DA}"/>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26761191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CB7291-BBFB-4468-925B-F3BD8A2E3052}"/>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3" name="Footer Placeholder 2">
            <a:extLst>
              <a:ext uri="{FF2B5EF4-FFF2-40B4-BE49-F238E27FC236}">
                <a16:creationId xmlns:a16="http://schemas.microsoft.com/office/drawing/2014/main" id="{9BC88427-5D00-4179-AFFC-2F35E7C450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F776EF-5FCB-4DE5-BA52-EA8B6BB62C0C}"/>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1484023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5F218-D822-4E31-98A5-768CEE6A93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93384DF-2A67-41E3-9DB7-1AF6EA60A7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4A0BA7-E221-43AA-B2A7-9BD9B19B14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A4C97B8-01E2-4DB0-80F8-F61B7B1B8A6C}"/>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6" name="Footer Placeholder 5">
            <a:extLst>
              <a:ext uri="{FF2B5EF4-FFF2-40B4-BE49-F238E27FC236}">
                <a16:creationId xmlns:a16="http://schemas.microsoft.com/office/drawing/2014/main" id="{2ADE32A1-083E-43EF-A2E6-B21DB3303C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1D5DDF-4DF0-4D23-9263-37454A63D571}"/>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3220046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6E964-6BF9-A845-0E70-C21C0B9068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029B87-6B67-3E2C-6D75-E72FAE6FE3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FB89E4-4015-D2A6-D483-645517924AC9}"/>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5" name="Footer Placeholder 4">
            <a:extLst>
              <a:ext uri="{FF2B5EF4-FFF2-40B4-BE49-F238E27FC236}">
                <a16:creationId xmlns:a16="http://schemas.microsoft.com/office/drawing/2014/main" id="{B4834C22-DF18-70CB-5F4C-E214962E25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17E5DB-405C-438D-A9D4-45D74CDFFD53}"/>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35190098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FF5F5-2C8E-4124-B617-FA3E7ADCDA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0DE4D9A-D82B-4D1B-AB7B-9A9068E489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B53413-5117-4DB4-BDFE-D33D5954C9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68BFB56-730D-4006-AB7F-46DC1C553911}"/>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6" name="Footer Placeholder 5">
            <a:extLst>
              <a:ext uri="{FF2B5EF4-FFF2-40B4-BE49-F238E27FC236}">
                <a16:creationId xmlns:a16="http://schemas.microsoft.com/office/drawing/2014/main" id="{423DB8D0-4D13-429E-90ED-57F613A71B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53030A-707D-4011-877A-B93865DA1BCE}"/>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16856279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63BD2-7D8B-456E-BF9B-FDB21733D5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A018358-A9DA-4B8E-9C27-CDA6F2D1D09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85D8D-07B3-4A69-AFA4-A5021D5389E5}"/>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5" name="Footer Placeholder 4">
            <a:extLst>
              <a:ext uri="{FF2B5EF4-FFF2-40B4-BE49-F238E27FC236}">
                <a16:creationId xmlns:a16="http://schemas.microsoft.com/office/drawing/2014/main" id="{51084239-1907-441B-AA96-4CCA1EA9BF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3D9FA-6870-4F56-AFDF-825968F216B2}"/>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15916971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EC1DD1-0C2A-4E3A-BB32-519E505573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15704F2-873C-4AD4-85EB-1303BD0F793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E78163-2788-410A-8CF3-69EE8DFB728B}"/>
              </a:ext>
            </a:extLst>
          </p:cNvPr>
          <p:cNvSpPr>
            <a:spLocks noGrp="1"/>
          </p:cNvSpPr>
          <p:nvPr>
            <p:ph type="dt" sz="half" idx="10"/>
          </p:nvPr>
        </p:nvSpPr>
        <p:spPr/>
        <p:txBody>
          <a:bodyPr/>
          <a:lstStyle/>
          <a:p>
            <a:fld id="{802CB265-7E5B-4FFE-9714-F9F0DD7C3056}" type="datetimeFigureOut">
              <a:rPr lang="en-US" smtClean="0"/>
              <a:t>8/9/2025</a:t>
            </a:fld>
            <a:endParaRPr lang="en-US"/>
          </a:p>
        </p:txBody>
      </p:sp>
      <p:sp>
        <p:nvSpPr>
          <p:cNvPr id="5" name="Footer Placeholder 4">
            <a:extLst>
              <a:ext uri="{FF2B5EF4-FFF2-40B4-BE49-F238E27FC236}">
                <a16:creationId xmlns:a16="http://schemas.microsoft.com/office/drawing/2014/main" id="{61337287-1A94-413E-AFE0-86E112BEC1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BD666C-06F9-4C83-BB81-1EA841BFDF69}"/>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3998953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2E088-6823-C363-403B-D049916F6F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3ED3CE-C5AD-699A-F108-EF87226644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A07B67-0705-3B49-4343-18F39F51AB03}"/>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5" name="Footer Placeholder 4">
            <a:extLst>
              <a:ext uri="{FF2B5EF4-FFF2-40B4-BE49-F238E27FC236}">
                <a16:creationId xmlns:a16="http://schemas.microsoft.com/office/drawing/2014/main" id="{CFB2C838-3E08-7C06-D2A5-EE6836321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3C1AEB-FC84-5507-7ADA-57B811683196}"/>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761413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BFD14-E5FE-9129-E691-8A497D84E2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292046-B670-2E2D-A99F-1B5E9B7CEB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BC54CF-0438-EC1F-D9EB-244DA16E16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16E5F1-80E8-DE9A-025E-7F3A14E33779}"/>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6" name="Footer Placeholder 5">
            <a:extLst>
              <a:ext uri="{FF2B5EF4-FFF2-40B4-BE49-F238E27FC236}">
                <a16:creationId xmlns:a16="http://schemas.microsoft.com/office/drawing/2014/main" id="{04686C6C-4C26-AF2C-A0F9-31F8E0460E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5CDE43-33FF-C5B8-5B2D-195A712EB39E}"/>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3902491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56152-1BCA-1C09-56DA-97FF7036E5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0F7C71-C2A4-6B0A-CF33-0DBBC99709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8DAD23-9A33-348C-68C3-D473A46952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ED52DE-736F-DBF3-E61C-9493ED8C88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D6E534-37B4-033C-04C6-3C8888E0D0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6D36E1-C5CB-3B9D-DC17-CF0A241DBA32}"/>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8" name="Footer Placeholder 7">
            <a:extLst>
              <a:ext uri="{FF2B5EF4-FFF2-40B4-BE49-F238E27FC236}">
                <a16:creationId xmlns:a16="http://schemas.microsoft.com/office/drawing/2014/main" id="{631987C8-632D-F013-8F30-5210D06940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DAECB1E-01EA-30CB-1C59-60D1C8F2789D}"/>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1927133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ABFDE-0B7E-6438-8494-B2FB833F21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B8B22D-3321-C2BE-3B77-6281891327F7}"/>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4" name="Footer Placeholder 3">
            <a:extLst>
              <a:ext uri="{FF2B5EF4-FFF2-40B4-BE49-F238E27FC236}">
                <a16:creationId xmlns:a16="http://schemas.microsoft.com/office/drawing/2014/main" id="{69CE6EA0-9C9D-1DD4-C5C1-98E5F3842D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BC9F07-E172-37DE-F139-C3A474C1AF61}"/>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800695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64C8CC-29F0-AEC3-0B8D-2DA46E9C35EC}"/>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3" name="Footer Placeholder 2">
            <a:extLst>
              <a:ext uri="{FF2B5EF4-FFF2-40B4-BE49-F238E27FC236}">
                <a16:creationId xmlns:a16="http://schemas.microsoft.com/office/drawing/2014/main" id="{EF1B9FBB-C9AF-4EE9-BEFC-4A9C729933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CFB7DF-3AE0-D043-91E6-AB06DA4296E6}"/>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871207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5E3A4-A6F7-3332-B98E-B3D587057B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76F813-B45D-6DC6-2947-29ED7DE32E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FCE8B5-B7C6-8615-8EF9-EDFD2AB24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F4EDCF-C4C7-E91A-6967-404C1C2606C3}"/>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6" name="Footer Placeholder 5">
            <a:extLst>
              <a:ext uri="{FF2B5EF4-FFF2-40B4-BE49-F238E27FC236}">
                <a16:creationId xmlns:a16="http://schemas.microsoft.com/office/drawing/2014/main" id="{C5E96A67-2CD9-E784-E4EC-28FB93E917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AE6AFB-34EB-26B2-BC39-C0486F521B9A}"/>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394960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8A6E-CB6E-3AA1-F2ED-06BD076B32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15FC89-1816-FE9F-7680-246B1EEA04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DFF315-2F42-5FF4-50A3-E7D2D90379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C5DFB1-206D-1C5D-CD38-C389367AF2FF}"/>
              </a:ext>
            </a:extLst>
          </p:cNvPr>
          <p:cNvSpPr>
            <a:spLocks noGrp="1"/>
          </p:cNvSpPr>
          <p:nvPr>
            <p:ph type="dt" sz="half" idx="10"/>
          </p:nvPr>
        </p:nvSpPr>
        <p:spPr/>
        <p:txBody>
          <a:bodyPr/>
          <a:lstStyle/>
          <a:p>
            <a:fld id="{1350B2FD-209F-49FE-B780-FB02B73D2ED4}" type="datetimeFigureOut">
              <a:rPr lang="en-US" smtClean="0"/>
              <a:t>8/9/2025</a:t>
            </a:fld>
            <a:endParaRPr lang="en-US"/>
          </a:p>
        </p:txBody>
      </p:sp>
      <p:sp>
        <p:nvSpPr>
          <p:cNvPr id="6" name="Footer Placeholder 5">
            <a:extLst>
              <a:ext uri="{FF2B5EF4-FFF2-40B4-BE49-F238E27FC236}">
                <a16:creationId xmlns:a16="http://schemas.microsoft.com/office/drawing/2014/main" id="{0A4E9378-C5CB-59F8-ACC6-5AF1446E98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97F060-2F86-7072-6EF6-8EE16ED186A3}"/>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241999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B51BF5-4FA2-A2F9-E588-0E08DAA07C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867BC3-7599-023B-D1F5-231134372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FFA482-F0D8-9107-14D4-AEA2832F50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50B2FD-209F-49FE-B780-FB02B73D2ED4}" type="datetimeFigureOut">
              <a:rPr lang="en-US" smtClean="0"/>
              <a:t>8/9/2025</a:t>
            </a:fld>
            <a:endParaRPr lang="en-US"/>
          </a:p>
        </p:txBody>
      </p:sp>
      <p:sp>
        <p:nvSpPr>
          <p:cNvPr id="5" name="Footer Placeholder 4">
            <a:extLst>
              <a:ext uri="{FF2B5EF4-FFF2-40B4-BE49-F238E27FC236}">
                <a16:creationId xmlns:a16="http://schemas.microsoft.com/office/drawing/2014/main" id="{FDFD5EF0-9CB9-6705-8D10-1F9362AC14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6F559E-914A-8B10-9ADD-72D870D039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FF5B7-898A-4CC5-ADE3-E0804B0A1A5E}" type="slidenum">
              <a:rPr lang="en-US" smtClean="0"/>
              <a:t>‹#›</a:t>
            </a:fld>
            <a:endParaRPr lang="en-US"/>
          </a:p>
        </p:txBody>
      </p:sp>
    </p:spTree>
    <p:extLst>
      <p:ext uri="{BB962C8B-B14F-4D97-AF65-F5344CB8AC3E}">
        <p14:creationId xmlns:p14="http://schemas.microsoft.com/office/powerpoint/2010/main" val="2050993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4DC72F-F0C5-4570-98E5-8FA459877D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CE39C2-E0DF-484E-9A16-7FC051BCE2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6FEEB6-FED8-4794-9D4C-FA27CBF606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2CB265-7E5B-4FFE-9714-F9F0DD7C3056}" type="datetimeFigureOut">
              <a:rPr lang="en-US" smtClean="0"/>
              <a:t>8/9/2025</a:t>
            </a:fld>
            <a:endParaRPr lang="en-US"/>
          </a:p>
        </p:txBody>
      </p:sp>
      <p:sp>
        <p:nvSpPr>
          <p:cNvPr id="5" name="Footer Placeholder 4">
            <a:extLst>
              <a:ext uri="{FF2B5EF4-FFF2-40B4-BE49-F238E27FC236}">
                <a16:creationId xmlns:a16="http://schemas.microsoft.com/office/drawing/2014/main" id="{FF9A5292-D5BD-4D7B-AEE0-4DA9265609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060E9B-5908-40E0-BA4A-E5FA9AD045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8C5B1A-31C4-484A-8624-B7B158B2B29A}" type="slidenum">
              <a:rPr lang="en-US" smtClean="0"/>
              <a:t>‹#›</a:t>
            </a:fld>
            <a:endParaRPr lang="en-US"/>
          </a:p>
        </p:txBody>
      </p:sp>
    </p:spTree>
    <p:extLst>
      <p:ext uri="{BB962C8B-B14F-4D97-AF65-F5344CB8AC3E}">
        <p14:creationId xmlns:p14="http://schemas.microsoft.com/office/powerpoint/2010/main" val="3736914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CBBE5-8264-1195-477E-E70ABA455BD1}"/>
              </a:ext>
            </a:extLst>
          </p:cNvPr>
          <p:cNvSpPr>
            <a:spLocks noGrp="1"/>
          </p:cNvSpPr>
          <p:nvPr>
            <p:ph type="ctrTitle"/>
          </p:nvPr>
        </p:nvSpPr>
        <p:spPr>
          <a:xfrm>
            <a:off x="1038686" y="639192"/>
            <a:ext cx="10138299" cy="5797119"/>
          </a:xfrm>
          <a:solidFill>
            <a:schemeClr val="tx1"/>
          </a:solidFill>
        </p:spPr>
        <p:txBody>
          <a:bodyPr anchor="ctr">
            <a:normAutofit/>
          </a:bodyPr>
          <a:lstStyle/>
          <a:p>
            <a:r>
              <a:rPr lang="en-US" sz="9600" dirty="0">
                <a:solidFill>
                  <a:schemeClr val="bg1"/>
                </a:solidFill>
                <a:latin typeface="Algerian" panose="04020705040A02060702" pitchFamily="82" charset="0"/>
              </a:rPr>
              <a:t>Caswell Bible Fellowship</a:t>
            </a:r>
          </a:p>
        </p:txBody>
      </p:sp>
    </p:spTree>
    <p:extLst>
      <p:ext uri="{BB962C8B-B14F-4D97-AF65-F5344CB8AC3E}">
        <p14:creationId xmlns:p14="http://schemas.microsoft.com/office/powerpoint/2010/main" val="3890570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E3EC4-C9C8-1417-A34C-66F38643A1ED}"/>
              </a:ext>
            </a:extLst>
          </p:cNvPr>
          <p:cNvSpPr>
            <a:spLocks noGrp="1"/>
          </p:cNvSpPr>
          <p:nvPr>
            <p:ph type="title"/>
          </p:nvPr>
        </p:nvSpPr>
        <p:spPr/>
        <p:txBody>
          <a:bodyPr/>
          <a:lstStyle/>
          <a:p>
            <a:r>
              <a:rPr lang="en-US" b="1" dirty="0">
                <a:latin typeface="+mn-lt"/>
              </a:rPr>
              <a:t>Stewardship</a:t>
            </a:r>
            <a:r>
              <a:rPr lang="en-US" b="1" dirty="0"/>
              <a:t> </a:t>
            </a:r>
          </a:p>
        </p:txBody>
      </p:sp>
      <p:sp>
        <p:nvSpPr>
          <p:cNvPr id="3" name="Content Placeholder 2">
            <a:extLst>
              <a:ext uri="{FF2B5EF4-FFF2-40B4-BE49-F238E27FC236}">
                <a16:creationId xmlns:a16="http://schemas.microsoft.com/office/drawing/2014/main" id="{62120F03-263E-47D6-4131-3952983F05A1}"/>
              </a:ext>
            </a:extLst>
          </p:cNvPr>
          <p:cNvSpPr>
            <a:spLocks noGrp="1"/>
          </p:cNvSpPr>
          <p:nvPr>
            <p:ph idx="1"/>
          </p:nvPr>
        </p:nvSpPr>
        <p:spPr/>
        <p:txBody>
          <a:bodyPr>
            <a:normAutofit/>
          </a:bodyPr>
          <a:lstStyle/>
          <a:p>
            <a:pPr marL="0" indent="0">
              <a:buNone/>
            </a:pPr>
            <a:r>
              <a:rPr lang="en-US" sz="3600" dirty="0">
                <a:solidFill>
                  <a:srgbClr val="0000FF"/>
                </a:solidFill>
              </a:rPr>
              <a:t>2 Corinthians 5:10</a:t>
            </a:r>
          </a:p>
          <a:p>
            <a:endParaRPr lang="en-US" sz="3600" baseline="30000" dirty="0">
              <a:solidFill>
                <a:srgbClr val="0000FF"/>
              </a:solidFill>
            </a:endParaRPr>
          </a:p>
          <a:p>
            <a:pPr marL="0" indent="0">
              <a:buNone/>
            </a:pPr>
            <a:r>
              <a:rPr lang="en-US" sz="3600" dirty="0">
                <a:solidFill>
                  <a:srgbClr val="0000FF"/>
                </a:solidFill>
              </a:rPr>
              <a:t>For we must all appear before the judgment seat of Christ, so that each one may receive what is due for what he has done in the body, whether good or evil. </a:t>
            </a:r>
          </a:p>
          <a:p>
            <a:pPr marL="0" indent="0">
              <a:buNone/>
            </a:pPr>
            <a:r>
              <a:rPr lang="en-US" sz="3600" dirty="0">
                <a:solidFill>
                  <a:srgbClr val="0000FF"/>
                </a:solidFill>
              </a:rPr>
              <a:t>ESV</a:t>
            </a:r>
          </a:p>
        </p:txBody>
      </p:sp>
    </p:spTree>
    <p:extLst>
      <p:ext uri="{BB962C8B-B14F-4D97-AF65-F5344CB8AC3E}">
        <p14:creationId xmlns:p14="http://schemas.microsoft.com/office/powerpoint/2010/main" val="395650876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r>
              <a:rPr lang="en-US" b="1" dirty="0">
                <a:latin typeface="+mn-lt"/>
              </a:rPr>
              <a:t>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endParaRPr lang="en-US" sz="3600" dirty="0"/>
          </a:p>
          <a:p>
            <a:r>
              <a:rPr lang="en-US" sz="3600" dirty="0"/>
              <a:t>Developing your spiritual gifts begins with clarity </a:t>
            </a:r>
          </a:p>
          <a:p>
            <a:endParaRPr lang="en-US" sz="3600" dirty="0"/>
          </a:p>
          <a:p>
            <a:r>
              <a:rPr lang="en-US" sz="3600" dirty="0"/>
              <a:t>There are three types of spiritual gifts –</a:t>
            </a:r>
          </a:p>
          <a:p>
            <a:endParaRPr lang="en-US" sz="3600" dirty="0"/>
          </a:p>
          <a:p>
            <a:pPr marL="457200" lvl="1" indent="0">
              <a:buNone/>
            </a:pPr>
            <a:r>
              <a:rPr lang="en-US" sz="3600" b="1" dirty="0"/>
              <a:t>1. </a:t>
            </a:r>
            <a:r>
              <a:rPr lang="en-US" sz="3600" dirty="0"/>
              <a:t>Every believer has one primary motivational gift </a:t>
            </a:r>
          </a:p>
          <a:p>
            <a:pPr marL="914400" lvl="2" indent="0">
              <a:buNone/>
            </a:pPr>
            <a:r>
              <a:rPr lang="en-US" sz="3600" dirty="0"/>
              <a:t>(</a:t>
            </a:r>
            <a:r>
              <a:rPr lang="en-US" sz="3600" b="1" dirty="0">
                <a:solidFill>
                  <a:srgbClr val="0000FF"/>
                </a:solidFill>
              </a:rPr>
              <a:t>Romans 12:6-8</a:t>
            </a:r>
            <a:r>
              <a:rPr lang="en-US" sz="3600" dirty="0"/>
              <a:t>)</a:t>
            </a:r>
          </a:p>
        </p:txBody>
      </p:sp>
    </p:spTree>
    <p:extLst>
      <p:ext uri="{BB962C8B-B14F-4D97-AF65-F5344CB8AC3E}">
        <p14:creationId xmlns:p14="http://schemas.microsoft.com/office/powerpoint/2010/main" val="4850405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r>
              <a:rPr lang="en-US" b="1" dirty="0">
                <a:latin typeface="+mn-lt"/>
              </a:rPr>
              <a:t>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endParaRPr lang="en-US" sz="3600" dirty="0"/>
          </a:p>
          <a:p>
            <a:r>
              <a:rPr lang="en-US" sz="3600" dirty="0"/>
              <a:t>There are three types of spiritual gifts –</a:t>
            </a:r>
          </a:p>
          <a:p>
            <a:endParaRPr lang="en-US" sz="3600" dirty="0"/>
          </a:p>
          <a:p>
            <a:pPr marL="457200" lvl="1" indent="0">
              <a:buNone/>
            </a:pPr>
            <a:r>
              <a:rPr lang="en-US" sz="3600" b="1" dirty="0"/>
              <a:t>2. </a:t>
            </a:r>
            <a:r>
              <a:rPr lang="en-US" sz="3600" dirty="0"/>
              <a:t>That motivational gift (drive and ability) can 	express itself through a variety of ministry gifts</a:t>
            </a:r>
          </a:p>
          <a:p>
            <a:pPr marL="914400" lvl="2" indent="0">
              <a:buNone/>
            </a:pPr>
            <a:r>
              <a:rPr lang="en-US" sz="3600" dirty="0"/>
              <a:t>(</a:t>
            </a:r>
            <a:r>
              <a:rPr lang="en-US" sz="3600" b="1" dirty="0">
                <a:solidFill>
                  <a:srgbClr val="0000FF"/>
                </a:solidFill>
              </a:rPr>
              <a:t>1 Corinthians 12:28 &amp; Ephesians 4:11 </a:t>
            </a:r>
            <a:r>
              <a:rPr lang="en-US" sz="3600" dirty="0"/>
              <a:t>)</a:t>
            </a:r>
          </a:p>
        </p:txBody>
      </p:sp>
    </p:spTree>
    <p:extLst>
      <p:ext uri="{BB962C8B-B14F-4D97-AF65-F5344CB8AC3E}">
        <p14:creationId xmlns:p14="http://schemas.microsoft.com/office/powerpoint/2010/main" val="106865780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r>
              <a:rPr lang="en-US" b="1" dirty="0">
                <a:latin typeface="+mn-lt"/>
              </a:rPr>
              <a:t>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endParaRPr lang="en-US" sz="3600" dirty="0"/>
          </a:p>
          <a:p>
            <a:r>
              <a:rPr lang="en-US" sz="3600" dirty="0"/>
              <a:t>There are three types of spiritual gifts –</a:t>
            </a:r>
          </a:p>
          <a:p>
            <a:endParaRPr lang="en-US" sz="3600" dirty="0"/>
          </a:p>
          <a:p>
            <a:pPr marL="457200" lvl="1" indent="0">
              <a:buNone/>
            </a:pPr>
            <a:r>
              <a:rPr lang="en-US" sz="3600" b="1" dirty="0"/>
              <a:t>3. </a:t>
            </a:r>
            <a:r>
              <a:rPr lang="en-US" sz="3600" dirty="0"/>
              <a:t>When we exercise our motivational gift through our ministry gifts, the Holy Spirit determines what manifestations (or effects) will most benefit people</a:t>
            </a:r>
          </a:p>
          <a:p>
            <a:pPr marL="914400" lvl="2" indent="0">
              <a:buNone/>
            </a:pPr>
            <a:r>
              <a:rPr lang="en-US" sz="3600" dirty="0"/>
              <a:t>(</a:t>
            </a:r>
            <a:r>
              <a:rPr lang="en-US" sz="3600" b="1" dirty="0">
                <a:solidFill>
                  <a:srgbClr val="0000FF"/>
                </a:solidFill>
              </a:rPr>
              <a:t>1 Corinthians 12:7 </a:t>
            </a:r>
            <a:r>
              <a:rPr lang="en-US" sz="3600" dirty="0"/>
              <a:t>)</a:t>
            </a:r>
          </a:p>
        </p:txBody>
      </p:sp>
    </p:spTree>
    <p:extLst>
      <p:ext uri="{BB962C8B-B14F-4D97-AF65-F5344CB8AC3E}">
        <p14:creationId xmlns:p14="http://schemas.microsoft.com/office/powerpoint/2010/main" val="114699336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r>
              <a:rPr lang="en-US" b="1" dirty="0">
                <a:latin typeface="+mn-lt"/>
              </a:rPr>
              <a:t>	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endParaRPr lang="en-US" sz="3600" dirty="0"/>
          </a:p>
          <a:p>
            <a:pPr marL="914400" lvl="2" indent="0">
              <a:buNone/>
            </a:pPr>
            <a:r>
              <a:rPr lang="en-US" sz="3600" b="1" dirty="0">
                <a:solidFill>
                  <a:srgbClr val="0000FF"/>
                </a:solidFill>
              </a:rPr>
              <a:t>1 Corinthians 12:4-6 </a:t>
            </a:r>
          </a:p>
          <a:p>
            <a:pPr marL="914400" lvl="2" indent="0">
              <a:buNone/>
            </a:pPr>
            <a:endParaRPr lang="en-US" sz="2400" b="1" dirty="0">
              <a:solidFill>
                <a:srgbClr val="0000FF"/>
              </a:solidFill>
            </a:endParaRPr>
          </a:p>
          <a:p>
            <a:pPr marL="914400" lvl="2" indent="0">
              <a:buNone/>
            </a:pPr>
            <a:r>
              <a:rPr lang="en-US" sz="3200" dirty="0"/>
              <a:t>NIV</a:t>
            </a:r>
          </a:p>
          <a:p>
            <a:pPr marL="914400" lvl="2" indent="0">
              <a:buNone/>
            </a:pPr>
            <a:r>
              <a:rPr lang="en-US" sz="2800" baseline="30000" dirty="0">
                <a:solidFill>
                  <a:srgbClr val="0000FF"/>
                </a:solidFill>
              </a:rPr>
              <a:t>4</a:t>
            </a:r>
            <a:r>
              <a:rPr lang="en-US" sz="2800" dirty="0">
                <a:solidFill>
                  <a:srgbClr val="0000FF"/>
                </a:solidFill>
              </a:rPr>
              <a:t> There are different kinds of gifts, but the same Spirit. </a:t>
            </a:r>
            <a:r>
              <a:rPr lang="en-US" sz="2800" baseline="30000" dirty="0">
                <a:solidFill>
                  <a:srgbClr val="0000FF"/>
                </a:solidFill>
              </a:rPr>
              <a:t>5</a:t>
            </a:r>
            <a:r>
              <a:rPr lang="en-US" sz="2800" dirty="0">
                <a:solidFill>
                  <a:srgbClr val="0000FF"/>
                </a:solidFill>
              </a:rPr>
              <a:t> There are different kinds of service, but the same Lord. </a:t>
            </a:r>
            <a:r>
              <a:rPr lang="en-US" sz="2800" baseline="30000" dirty="0">
                <a:solidFill>
                  <a:srgbClr val="0000FF"/>
                </a:solidFill>
              </a:rPr>
              <a:t>6</a:t>
            </a:r>
            <a:r>
              <a:rPr lang="en-US" sz="2800" dirty="0">
                <a:solidFill>
                  <a:srgbClr val="0000FF"/>
                </a:solidFill>
              </a:rPr>
              <a:t> There are different kinds of working, but the same God works all of them in all men. </a:t>
            </a:r>
            <a:endParaRPr lang="en-US" sz="3600" dirty="0">
              <a:solidFill>
                <a:srgbClr val="0000FF"/>
              </a:solidFill>
            </a:endParaRPr>
          </a:p>
        </p:txBody>
      </p:sp>
    </p:spTree>
    <p:extLst>
      <p:ext uri="{BB962C8B-B14F-4D97-AF65-F5344CB8AC3E}">
        <p14:creationId xmlns:p14="http://schemas.microsoft.com/office/powerpoint/2010/main" val="1377808158"/>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latin typeface="+mn-lt"/>
              </a:rPr>
              <a:t>Gifts of the Spirit</a:t>
            </a:r>
            <a:endParaRPr lang="en-US" dirty="0">
              <a:latin typeface="+mn-lt"/>
            </a:endParaRPr>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a:noFill/>
        </p:spPr>
        <p:txBody>
          <a:bodyPr>
            <a:normAutofit lnSpcReduction="10000"/>
          </a:bodyPr>
          <a:lstStyle/>
          <a:p>
            <a:pPr algn="l" fontAlgn="ctr">
              <a:spcBef>
                <a:spcPts val="0"/>
              </a:spcBef>
            </a:pPr>
            <a:r>
              <a:rPr lang="en-US" sz="3200" b="1" i="0" dirty="0">
                <a:effectLst/>
                <a:latin typeface="Calibri" panose="020F0502020204030204" pitchFamily="34" charset="0"/>
              </a:rPr>
              <a:t>   				"Service"</a:t>
            </a:r>
          </a:p>
          <a:p>
            <a:pPr algn="l" fontAlgn="ctr">
              <a:spcBef>
                <a:spcPts val="0"/>
              </a:spcBef>
            </a:pPr>
            <a:r>
              <a:rPr lang="en-US" sz="3200" b="1" dirty="0">
                <a:effectLst/>
                <a:latin typeface="Calibri" panose="020F0502020204030204" pitchFamily="34" charset="0"/>
              </a:rPr>
              <a:t>   				Ministry </a:t>
            </a:r>
            <a:endParaRPr lang="en-US" sz="3200" b="1" dirty="0">
              <a:latin typeface="Calibri" panose="020F0502020204030204" pitchFamily="34" charset="0"/>
            </a:endParaRPr>
          </a:p>
          <a:p>
            <a:pPr marL="342900" marR="0" algn="l">
              <a:spcBef>
                <a:spcPts val="0"/>
              </a:spcBef>
              <a:spcAft>
                <a:spcPts val="0"/>
              </a:spcAft>
            </a:pPr>
            <a:r>
              <a:rPr lang="en-US" sz="3200" b="1" dirty="0">
                <a:solidFill>
                  <a:srgbClr val="0000FF"/>
                </a:solidFill>
                <a:effectLst/>
                <a:latin typeface="Calibri" panose="020F0502020204030204" pitchFamily="34" charset="0"/>
              </a:rPr>
              <a:t>				</a:t>
            </a:r>
            <a:r>
              <a:rPr lang="en-US" sz="3200" b="1" u="sng" dirty="0">
                <a:solidFill>
                  <a:srgbClr val="0000FF"/>
                </a:solidFill>
                <a:effectLst/>
                <a:latin typeface="Calibri" panose="020F0502020204030204" pitchFamily="34" charset="0"/>
              </a:rPr>
              <a:t>Eph 4 / 1 Cor 12:28</a:t>
            </a:r>
            <a:r>
              <a:rPr lang="en-US" sz="3200" b="1" dirty="0">
                <a:solidFill>
                  <a:srgbClr val="0000FF"/>
                </a:solidFill>
                <a:effectLst/>
                <a:latin typeface="Calibri" panose="020F0502020204030204" pitchFamily="34" charset="0"/>
              </a:rPr>
              <a:t>				</a:t>
            </a:r>
          </a:p>
          <a:p>
            <a:pPr marL="342900" marR="0" algn="l">
              <a:spcBef>
                <a:spcPts val="0"/>
              </a:spcBef>
              <a:spcAft>
                <a:spcPts val="0"/>
              </a:spcAft>
            </a:pPr>
            <a:r>
              <a:rPr lang="en-US" sz="3200" dirty="0">
                <a:effectLst/>
                <a:latin typeface="Calibri" panose="020F0502020204030204" pitchFamily="34" charset="0"/>
              </a:rPr>
              <a:t>				* Apostles 					</a:t>
            </a:r>
          </a:p>
          <a:p>
            <a:pPr marL="342900" marR="0" algn="l">
              <a:spcBef>
                <a:spcPts val="0"/>
              </a:spcBef>
              <a:spcAft>
                <a:spcPts val="0"/>
              </a:spcAft>
            </a:pPr>
            <a:r>
              <a:rPr lang="en-US" sz="3200" dirty="0">
                <a:effectLst/>
                <a:latin typeface="Calibri" panose="020F0502020204030204" pitchFamily="34" charset="0"/>
              </a:rPr>
              <a:t>				* Prophets					</a:t>
            </a:r>
          </a:p>
          <a:p>
            <a:pPr marL="342900" marR="0" algn="l">
              <a:spcBef>
                <a:spcPts val="0"/>
              </a:spcBef>
              <a:spcAft>
                <a:spcPts val="0"/>
              </a:spcAft>
            </a:pPr>
            <a:r>
              <a:rPr lang="en-US" sz="3200" dirty="0">
                <a:effectLst/>
                <a:latin typeface="Calibri" panose="020F0502020204030204" pitchFamily="34" charset="0"/>
              </a:rPr>
              <a:t>				* Evangelists 					</a:t>
            </a:r>
          </a:p>
          <a:p>
            <a:pPr marL="342900" marR="0" algn="l">
              <a:spcBef>
                <a:spcPts val="0"/>
              </a:spcBef>
              <a:spcAft>
                <a:spcPts val="0"/>
              </a:spcAft>
            </a:pPr>
            <a:r>
              <a:rPr lang="en-US" sz="3200" dirty="0">
                <a:effectLst/>
                <a:latin typeface="Calibri" panose="020F0502020204030204" pitchFamily="34" charset="0"/>
              </a:rPr>
              <a:t>				* Pastor / Teacher 				</a:t>
            </a:r>
          </a:p>
          <a:p>
            <a:pPr marL="342900" marR="0" algn="l">
              <a:spcBef>
                <a:spcPts val="0"/>
              </a:spcBef>
              <a:spcAft>
                <a:spcPts val="0"/>
              </a:spcAft>
            </a:pPr>
            <a:r>
              <a:rPr lang="en-US" sz="3200" dirty="0">
                <a:effectLst/>
                <a:latin typeface="Calibri" panose="020F0502020204030204" pitchFamily="34" charset="0"/>
              </a:rPr>
              <a:t>				* Teachers					</a:t>
            </a:r>
          </a:p>
          <a:p>
            <a:pPr marL="342900" marR="0" algn="l">
              <a:spcBef>
                <a:spcPts val="0"/>
              </a:spcBef>
              <a:spcAft>
                <a:spcPts val="0"/>
              </a:spcAft>
            </a:pPr>
            <a:r>
              <a:rPr lang="en-US" sz="3200" dirty="0">
                <a:effectLst/>
                <a:latin typeface="Calibri" panose="020F0502020204030204" pitchFamily="34" charset="0"/>
              </a:rPr>
              <a:t>				* Working of Miracles 			</a:t>
            </a:r>
          </a:p>
          <a:p>
            <a:pPr marL="342900" marR="0" algn="l">
              <a:spcBef>
                <a:spcPts val="0"/>
              </a:spcBef>
              <a:spcAft>
                <a:spcPts val="0"/>
              </a:spcAft>
            </a:pPr>
            <a:r>
              <a:rPr lang="en-US" sz="3200" dirty="0">
                <a:effectLst/>
                <a:latin typeface="Calibri" panose="020F0502020204030204" pitchFamily="34" charset="0"/>
              </a:rPr>
              <a:t>				* Gifts of Healing				</a:t>
            </a:r>
          </a:p>
          <a:p>
            <a:pPr marL="342900" marR="0" algn="l">
              <a:spcBef>
                <a:spcPts val="0"/>
              </a:spcBef>
              <a:spcAft>
                <a:spcPts val="0"/>
              </a:spcAft>
            </a:pPr>
            <a:r>
              <a:rPr lang="en-US" sz="3200" dirty="0">
                <a:effectLst/>
                <a:latin typeface="Calibri" panose="020F0502020204030204" pitchFamily="34" charset="0"/>
              </a:rPr>
              <a:t>				* Helping 					</a:t>
            </a:r>
          </a:p>
          <a:p>
            <a:pPr marL="342900" marR="0" algn="l">
              <a:spcBef>
                <a:spcPts val="0"/>
              </a:spcBef>
              <a:spcAft>
                <a:spcPts val="0"/>
              </a:spcAft>
            </a:pPr>
            <a:r>
              <a:rPr lang="en-US" sz="3200" dirty="0">
                <a:effectLst/>
                <a:latin typeface="Calibri" panose="020F0502020204030204" pitchFamily="34" charset="0"/>
              </a:rPr>
              <a:t>				* Tongues</a:t>
            </a:r>
          </a:p>
          <a:p>
            <a:pPr marL="342900" marR="0" algn="l">
              <a:spcBef>
                <a:spcPts val="0"/>
              </a:spcBef>
              <a:spcAft>
                <a:spcPts val="0"/>
              </a:spcAft>
            </a:pPr>
            <a:r>
              <a:rPr lang="en-US" sz="3200" dirty="0">
                <a:effectLst/>
                <a:latin typeface="Calibri" panose="020F0502020204030204" pitchFamily="34" charset="0"/>
              </a:rPr>
              <a:t>				* Administration </a:t>
            </a:r>
          </a:p>
          <a:p>
            <a:pPr algn="l"/>
            <a:endParaRPr lang="en-US" sz="3600" dirty="0"/>
          </a:p>
        </p:txBody>
      </p:sp>
    </p:spTree>
    <p:extLst>
      <p:ext uri="{BB962C8B-B14F-4D97-AF65-F5344CB8AC3E}">
        <p14:creationId xmlns:p14="http://schemas.microsoft.com/office/powerpoint/2010/main" val="2501306596"/>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r>
              <a:rPr lang="en-US" b="1" dirty="0">
                <a:latin typeface="+mn-lt"/>
              </a:rPr>
              <a:t>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pPr marL="0" indent="0">
              <a:buNone/>
            </a:pPr>
            <a:r>
              <a:rPr lang="en-US" sz="3200" b="1" dirty="0">
                <a:solidFill>
                  <a:srgbClr val="0000FF"/>
                </a:solidFill>
              </a:rPr>
              <a:t>1 Corinthians 12:7   </a:t>
            </a:r>
            <a:r>
              <a:rPr lang="en-US" sz="3200" b="1" dirty="0"/>
              <a:t>NIV</a:t>
            </a:r>
          </a:p>
          <a:p>
            <a:pPr marL="0" indent="0">
              <a:buNone/>
            </a:pPr>
            <a:r>
              <a:rPr lang="en-US" sz="3200" dirty="0">
                <a:solidFill>
                  <a:srgbClr val="0000FF"/>
                </a:solidFill>
              </a:rPr>
              <a:t>Now to each one the manifestation of the Spirit is given for the common good. </a:t>
            </a:r>
          </a:p>
          <a:p>
            <a:pPr marL="0" indent="0">
              <a:buNone/>
            </a:pPr>
            <a:endParaRPr lang="en-US" sz="2400" dirty="0"/>
          </a:p>
          <a:p>
            <a:pPr marL="0" indent="0">
              <a:buNone/>
            </a:pPr>
            <a:r>
              <a:rPr lang="en-US" sz="3200" dirty="0"/>
              <a:t>Your gifts have been given to serve other people </a:t>
            </a:r>
          </a:p>
          <a:p>
            <a:pPr marL="0" indent="0">
              <a:buNone/>
            </a:pPr>
            <a:endParaRPr lang="en-US" sz="2400" dirty="0"/>
          </a:p>
          <a:p>
            <a:pPr marL="0" indent="0">
              <a:buNone/>
            </a:pPr>
            <a:r>
              <a:rPr lang="en-US" sz="3200" dirty="0"/>
              <a:t>Developing your gifts demands a basic understanding of the New Testament gifts</a:t>
            </a:r>
          </a:p>
          <a:p>
            <a:pPr marL="0" indent="0">
              <a:buNone/>
            </a:pPr>
            <a:endParaRPr lang="en-US" sz="3200" dirty="0"/>
          </a:p>
        </p:txBody>
      </p:sp>
    </p:spTree>
    <p:extLst>
      <p:ext uri="{BB962C8B-B14F-4D97-AF65-F5344CB8AC3E}">
        <p14:creationId xmlns:p14="http://schemas.microsoft.com/office/powerpoint/2010/main" val="1872602298"/>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p:txBody>
          <a:bodyPr/>
          <a:lstStyle/>
          <a:p>
            <a:pPr marL="457200" marR="0" indent="0">
              <a:spcBef>
                <a:spcPts val="0"/>
              </a:spcBef>
              <a:spcAft>
                <a:spcPts val="0"/>
              </a:spcAft>
              <a:buNone/>
            </a:pPr>
            <a:r>
              <a:rPr lang="en-US" sz="3600" b="1" dirty="0">
                <a:effectLst/>
                <a:latin typeface="Calibri" panose="020F0502020204030204" pitchFamily="34" charset="0"/>
              </a:rPr>
              <a:t>Apostleship</a:t>
            </a:r>
            <a:r>
              <a:rPr lang="en-US" sz="3600" dirty="0">
                <a:effectLst/>
                <a:latin typeface="Calibri" panose="020F0502020204030204" pitchFamily="34" charset="0"/>
              </a:rPr>
              <a:t> – </a:t>
            </a:r>
          </a:p>
          <a:p>
            <a:pPr marL="457200" marR="0" indent="0">
              <a:spcBef>
                <a:spcPts val="0"/>
              </a:spcBef>
              <a:spcAft>
                <a:spcPts val="0"/>
              </a:spcAft>
              <a:buNone/>
            </a:pPr>
            <a:endParaRPr lang="en-US" sz="3600" dirty="0">
              <a:effectLst/>
              <a:latin typeface="Calibri" panose="020F0502020204030204" pitchFamily="34" charset="0"/>
            </a:endParaRPr>
          </a:p>
          <a:p>
            <a:pPr marL="457200" marR="0" indent="0">
              <a:spcBef>
                <a:spcPts val="0"/>
              </a:spcBef>
              <a:spcAft>
                <a:spcPts val="0"/>
              </a:spcAft>
              <a:buNone/>
            </a:pPr>
            <a:r>
              <a:rPr lang="en-US" sz="3600" dirty="0">
                <a:effectLst/>
                <a:latin typeface="Calibri" panose="020F0502020204030204" pitchFamily="34" charset="0"/>
              </a:rPr>
              <a:t>The divine enablement to start churches or other ministries and oversee their development. The ability to minister cross-culturally with the goal of planting churches. </a:t>
            </a:r>
          </a:p>
          <a:p>
            <a:endParaRPr lang="en-US" dirty="0"/>
          </a:p>
        </p:txBody>
      </p:sp>
    </p:spTree>
    <p:extLst>
      <p:ext uri="{BB962C8B-B14F-4D97-AF65-F5344CB8AC3E}">
        <p14:creationId xmlns:p14="http://schemas.microsoft.com/office/powerpoint/2010/main" val="98461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p:txBody>
          <a:bodyPr/>
          <a:lstStyle/>
          <a:p>
            <a:pPr marL="457200" marR="0" indent="0">
              <a:spcBef>
                <a:spcPts val="0"/>
              </a:spcBef>
              <a:spcAft>
                <a:spcPts val="0"/>
              </a:spcAft>
              <a:buNone/>
            </a:pPr>
            <a:r>
              <a:rPr lang="en-US" sz="3600" b="1" dirty="0">
                <a:effectLst/>
                <a:latin typeface="Calibri" panose="020F0502020204030204" pitchFamily="34" charset="0"/>
              </a:rPr>
              <a:t>Prophecy</a:t>
            </a:r>
            <a:r>
              <a:rPr lang="en-US" sz="3600" dirty="0">
                <a:effectLst/>
                <a:latin typeface="Calibri" panose="020F0502020204030204" pitchFamily="34" charset="0"/>
              </a:rPr>
              <a:t> – </a:t>
            </a:r>
          </a:p>
          <a:p>
            <a:pPr marL="457200" marR="0" indent="0">
              <a:spcBef>
                <a:spcPts val="0"/>
              </a:spcBef>
              <a:spcAft>
                <a:spcPts val="0"/>
              </a:spcAft>
              <a:buNone/>
            </a:pPr>
            <a:endParaRPr lang="en-US" sz="3600" dirty="0">
              <a:latin typeface="Calibri" panose="020F0502020204030204" pitchFamily="34" charset="0"/>
            </a:endParaRPr>
          </a:p>
          <a:p>
            <a:pPr marL="457200" marR="0" indent="0">
              <a:spcBef>
                <a:spcPts val="0"/>
              </a:spcBef>
              <a:spcAft>
                <a:spcPts val="0"/>
              </a:spcAft>
              <a:buNone/>
            </a:pPr>
            <a:r>
              <a:rPr lang="en-US" sz="3600" dirty="0">
                <a:effectLst/>
                <a:latin typeface="Calibri" panose="020F0502020204030204" pitchFamily="34" charset="0"/>
              </a:rPr>
              <a:t>The divine enablement to proclaim God's truth with the power and clarity in a timely and culturally sensitive fashion. The focus is for correction, repentance, or edification. It's the ability to reveal God's Word accurately. </a:t>
            </a:r>
          </a:p>
          <a:p>
            <a:endParaRPr lang="en-US" dirty="0"/>
          </a:p>
        </p:txBody>
      </p:sp>
    </p:spTree>
    <p:extLst>
      <p:ext uri="{BB962C8B-B14F-4D97-AF65-F5344CB8AC3E}">
        <p14:creationId xmlns:p14="http://schemas.microsoft.com/office/powerpoint/2010/main" val="31893383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p:txBody>
          <a:bodyPr/>
          <a:lstStyle/>
          <a:p>
            <a:pPr marL="457200" marR="0" indent="0">
              <a:spcBef>
                <a:spcPts val="0"/>
              </a:spcBef>
              <a:spcAft>
                <a:spcPts val="0"/>
              </a:spcAft>
              <a:buNone/>
            </a:pPr>
            <a:r>
              <a:rPr lang="en-US" sz="3600" b="1" dirty="0">
                <a:effectLst/>
                <a:latin typeface="Calibri" panose="020F0502020204030204" pitchFamily="34" charset="0"/>
              </a:rPr>
              <a:t>Evangelism</a:t>
            </a:r>
            <a:r>
              <a:rPr lang="en-US" sz="3600" dirty="0">
                <a:effectLst/>
                <a:latin typeface="Calibri" panose="020F0502020204030204" pitchFamily="34" charset="0"/>
              </a:rPr>
              <a:t> – </a:t>
            </a:r>
          </a:p>
          <a:p>
            <a:pPr marL="457200" marR="0" indent="0">
              <a:spcBef>
                <a:spcPts val="0"/>
              </a:spcBef>
              <a:spcAft>
                <a:spcPts val="0"/>
              </a:spcAft>
              <a:buNone/>
            </a:pPr>
            <a:endParaRPr lang="en-US" sz="3600" dirty="0">
              <a:latin typeface="Calibri" panose="020F0502020204030204" pitchFamily="34" charset="0"/>
            </a:endParaRPr>
          </a:p>
          <a:p>
            <a:pPr marL="457200" marR="0" indent="0">
              <a:spcBef>
                <a:spcPts val="0"/>
              </a:spcBef>
              <a:spcAft>
                <a:spcPts val="0"/>
              </a:spcAft>
              <a:buNone/>
            </a:pPr>
            <a:r>
              <a:rPr lang="en-US" sz="3600" dirty="0">
                <a:effectLst/>
                <a:latin typeface="Calibri" panose="020F0502020204030204" pitchFamily="34" charset="0"/>
              </a:rPr>
              <a:t>The ability to be an unusually effective instrument in leading unbelievers to a saving knowledge of Christ. Some with this gift are most effective in personal evangelism, while others may be used by God in group evangelism or cross-cultural evangelism. </a:t>
            </a:r>
          </a:p>
          <a:p>
            <a:endParaRPr lang="en-US" dirty="0"/>
          </a:p>
        </p:txBody>
      </p:sp>
    </p:spTree>
    <p:extLst>
      <p:ext uri="{BB962C8B-B14F-4D97-AF65-F5344CB8AC3E}">
        <p14:creationId xmlns:p14="http://schemas.microsoft.com/office/powerpoint/2010/main" val="27590837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0F6CF-0D73-9097-C660-C0F54C05285D}"/>
              </a:ext>
            </a:extLst>
          </p:cNvPr>
          <p:cNvSpPr>
            <a:spLocks noGrp="1"/>
          </p:cNvSpPr>
          <p:nvPr>
            <p:ph type="ctrTitle"/>
          </p:nvPr>
        </p:nvSpPr>
        <p:spPr>
          <a:xfrm>
            <a:off x="1524000" y="1122363"/>
            <a:ext cx="9144000" cy="1655762"/>
          </a:xfrm>
        </p:spPr>
        <p:txBody>
          <a:bodyPr/>
          <a:lstStyle/>
          <a:p>
            <a:r>
              <a:rPr lang="en-US" b="1" dirty="0">
                <a:latin typeface="+mn-lt"/>
              </a:rPr>
              <a:t>Spiritual Gifts - Review</a:t>
            </a:r>
            <a:endParaRPr lang="en-US" dirty="0">
              <a:latin typeface="+mn-lt"/>
            </a:endParaRPr>
          </a:p>
        </p:txBody>
      </p:sp>
      <p:sp>
        <p:nvSpPr>
          <p:cNvPr id="3" name="Subtitle 2">
            <a:extLst>
              <a:ext uri="{FF2B5EF4-FFF2-40B4-BE49-F238E27FC236}">
                <a16:creationId xmlns:a16="http://schemas.microsoft.com/office/drawing/2014/main" id="{2735DF01-3484-D9AE-1054-87DE3E895833}"/>
              </a:ext>
            </a:extLst>
          </p:cNvPr>
          <p:cNvSpPr>
            <a:spLocks noGrp="1"/>
          </p:cNvSpPr>
          <p:nvPr>
            <p:ph type="subTitle" idx="1"/>
          </p:nvPr>
        </p:nvSpPr>
        <p:spPr>
          <a:xfrm>
            <a:off x="1524000" y="3602037"/>
            <a:ext cx="9144000" cy="2576821"/>
          </a:xfrm>
        </p:spPr>
        <p:txBody>
          <a:bodyPr>
            <a:normAutofit/>
          </a:bodyPr>
          <a:lstStyle/>
          <a:p>
            <a:r>
              <a:rPr lang="en-US" sz="3600" b="1" i="1" dirty="0">
                <a:solidFill>
                  <a:srgbClr val="00B050"/>
                </a:solidFill>
              </a:rPr>
              <a:t>What spiritual gift(s) has God given you?</a:t>
            </a:r>
          </a:p>
          <a:p>
            <a:r>
              <a:rPr lang="en-US" sz="3600" b="1" i="1" dirty="0">
                <a:solidFill>
                  <a:srgbClr val="00B050"/>
                </a:solidFill>
              </a:rPr>
              <a:t> </a:t>
            </a:r>
          </a:p>
          <a:p>
            <a:r>
              <a:rPr lang="en-US" sz="3600" b="1" i="1" dirty="0">
                <a:solidFill>
                  <a:srgbClr val="00B050"/>
                </a:solidFill>
              </a:rPr>
              <a:t>How are you using it/them to build up the Body of Christ?</a:t>
            </a:r>
          </a:p>
          <a:p>
            <a:endParaRPr lang="en-US" sz="3600" dirty="0"/>
          </a:p>
        </p:txBody>
      </p:sp>
    </p:spTree>
    <p:extLst>
      <p:ext uri="{BB962C8B-B14F-4D97-AF65-F5344CB8AC3E}">
        <p14:creationId xmlns:p14="http://schemas.microsoft.com/office/powerpoint/2010/main" val="416245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p:txBody>
          <a:bodyPr>
            <a:normAutofit fontScale="92500"/>
          </a:bodyPr>
          <a:lstStyle/>
          <a:p>
            <a:pPr marL="457200" marR="0" indent="0">
              <a:spcBef>
                <a:spcPts val="0"/>
              </a:spcBef>
              <a:spcAft>
                <a:spcPts val="0"/>
              </a:spcAft>
              <a:buNone/>
            </a:pPr>
            <a:r>
              <a:rPr lang="en-US" sz="3600" b="1" dirty="0">
                <a:effectLst/>
                <a:latin typeface="Calibri" panose="020F0502020204030204" pitchFamily="34" charset="0"/>
              </a:rPr>
              <a:t>Pastor / Teacher </a:t>
            </a:r>
            <a:r>
              <a:rPr lang="en-US" sz="3600" dirty="0">
                <a:effectLst/>
                <a:latin typeface="Calibri" panose="020F0502020204030204" pitchFamily="34" charset="0"/>
              </a:rPr>
              <a:t>– </a:t>
            </a:r>
          </a:p>
          <a:p>
            <a:pPr marL="457200" marR="0" indent="0">
              <a:spcBef>
                <a:spcPts val="0"/>
              </a:spcBef>
              <a:spcAft>
                <a:spcPts val="0"/>
              </a:spcAft>
              <a:buNone/>
            </a:pPr>
            <a:endParaRPr lang="en-US" sz="3600" dirty="0">
              <a:latin typeface="Calibri" panose="020F0502020204030204" pitchFamily="34" charset="0"/>
            </a:endParaRPr>
          </a:p>
          <a:p>
            <a:pPr marL="457200" marR="0" indent="0">
              <a:spcBef>
                <a:spcPts val="0"/>
              </a:spcBef>
              <a:spcAft>
                <a:spcPts val="0"/>
              </a:spcAft>
              <a:buNone/>
            </a:pPr>
            <a:r>
              <a:rPr lang="en-US" sz="3600" dirty="0">
                <a:effectLst/>
                <a:latin typeface="Calibri" panose="020F0502020204030204" pitchFamily="34" charset="0"/>
              </a:rPr>
              <a:t>A person with this spiritual gift has the ability to lead, nourish, protect, and personally care for the needs of a "flock" of believers. Not all people with the office of pastor (elder, overseer) have or need the gift of pastoring or shepherding, and many with this gift do not have or need the office. This gift also includes teaching ability and is the only dual gift in the list. </a:t>
            </a:r>
          </a:p>
          <a:p>
            <a:endParaRPr lang="en-US" dirty="0"/>
          </a:p>
        </p:txBody>
      </p:sp>
    </p:spTree>
    <p:extLst>
      <p:ext uri="{BB962C8B-B14F-4D97-AF65-F5344CB8AC3E}">
        <p14:creationId xmlns:p14="http://schemas.microsoft.com/office/powerpoint/2010/main" val="33884460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p:txBody>
          <a:bodyPr>
            <a:normAutofit fontScale="92500"/>
          </a:bodyPr>
          <a:lstStyle/>
          <a:p>
            <a:pPr marL="457200" marR="0" indent="0">
              <a:spcBef>
                <a:spcPts val="0"/>
              </a:spcBef>
              <a:spcAft>
                <a:spcPts val="0"/>
              </a:spcAft>
              <a:buNone/>
            </a:pPr>
            <a:r>
              <a:rPr lang="en-US" sz="3600" b="1" dirty="0">
                <a:effectLst/>
                <a:latin typeface="Calibri" panose="020F0502020204030204" pitchFamily="34" charset="0"/>
              </a:rPr>
              <a:t>Pastor / Teacher </a:t>
            </a:r>
            <a:r>
              <a:rPr lang="en-US" sz="3600" dirty="0">
                <a:effectLst/>
                <a:latin typeface="Calibri" panose="020F0502020204030204" pitchFamily="34" charset="0"/>
              </a:rPr>
              <a:t>– </a:t>
            </a:r>
          </a:p>
          <a:p>
            <a:pPr marL="457200" marR="0" indent="0">
              <a:spcBef>
                <a:spcPts val="0"/>
              </a:spcBef>
              <a:spcAft>
                <a:spcPts val="0"/>
              </a:spcAft>
              <a:buNone/>
            </a:pPr>
            <a:endParaRPr lang="en-US" sz="3600" dirty="0">
              <a:latin typeface="Calibri" panose="020F0502020204030204" pitchFamily="34" charset="0"/>
            </a:endParaRPr>
          </a:p>
          <a:p>
            <a:pPr marL="457200" marR="0" indent="0">
              <a:spcBef>
                <a:spcPts val="0"/>
              </a:spcBef>
              <a:spcAft>
                <a:spcPts val="0"/>
              </a:spcAft>
              <a:buNone/>
            </a:pPr>
            <a:r>
              <a:rPr lang="en-US" sz="3600" dirty="0">
                <a:effectLst/>
                <a:latin typeface="Calibri" panose="020F0502020204030204" pitchFamily="34" charset="0"/>
              </a:rPr>
              <a:t>A person with this spiritual gift has the ability to lead, nourish, protect, and personally care for the needs of a "flock" of believers. Not all people with the office of pastor (elder, overseer) have or need the gift of pastoring or shepherding, and many with this gift do not have or need the office. This gift also includes teaching ability and is the only dual gift in the list. </a:t>
            </a:r>
          </a:p>
          <a:p>
            <a:endParaRPr lang="en-US" dirty="0"/>
          </a:p>
        </p:txBody>
      </p:sp>
    </p:spTree>
    <p:extLst>
      <p:ext uri="{BB962C8B-B14F-4D97-AF65-F5344CB8AC3E}">
        <p14:creationId xmlns:p14="http://schemas.microsoft.com/office/powerpoint/2010/main" val="32438051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p:txBody>
          <a:bodyPr>
            <a:normAutofit/>
          </a:bodyPr>
          <a:lstStyle/>
          <a:p>
            <a:pPr marL="457200" marR="0" indent="0">
              <a:spcBef>
                <a:spcPts val="0"/>
              </a:spcBef>
              <a:spcAft>
                <a:spcPts val="0"/>
              </a:spcAft>
              <a:buNone/>
            </a:pPr>
            <a:r>
              <a:rPr lang="en-US" sz="3600" b="1" dirty="0">
                <a:effectLst/>
                <a:latin typeface="Calibri" panose="020F0502020204030204" pitchFamily="34" charset="0"/>
              </a:rPr>
              <a:t>Teaching </a:t>
            </a:r>
            <a:r>
              <a:rPr lang="en-US" sz="3600" dirty="0">
                <a:effectLst/>
                <a:latin typeface="Calibri" panose="020F0502020204030204" pitchFamily="34" charset="0"/>
              </a:rPr>
              <a:t>– </a:t>
            </a:r>
          </a:p>
          <a:p>
            <a:pPr marL="457200" marR="0" indent="0">
              <a:spcBef>
                <a:spcPts val="0"/>
              </a:spcBef>
              <a:spcAft>
                <a:spcPts val="0"/>
              </a:spcAft>
              <a:buNone/>
            </a:pPr>
            <a:endParaRPr lang="en-US" sz="3600" dirty="0">
              <a:latin typeface="Calibri" panose="020F0502020204030204" pitchFamily="34" charset="0"/>
            </a:endParaRPr>
          </a:p>
          <a:p>
            <a:pPr marL="457200" marR="0" indent="0">
              <a:spcBef>
                <a:spcPts val="0"/>
              </a:spcBef>
              <a:spcAft>
                <a:spcPts val="0"/>
              </a:spcAft>
              <a:buNone/>
            </a:pPr>
            <a:r>
              <a:rPr lang="en-US" sz="3600" dirty="0">
                <a:effectLst/>
                <a:latin typeface="Calibri" panose="020F0502020204030204" pitchFamily="34" charset="0"/>
              </a:rPr>
              <a:t>The divine enablement to understand and give detailed explanation of Biblical truth. Ability to search out and validate truth which has been presented. </a:t>
            </a:r>
          </a:p>
          <a:p>
            <a:endParaRPr lang="en-US" dirty="0"/>
          </a:p>
        </p:txBody>
      </p:sp>
    </p:spTree>
    <p:extLst>
      <p:ext uri="{BB962C8B-B14F-4D97-AF65-F5344CB8AC3E}">
        <p14:creationId xmlns:p14="http://schemas.microsoft.com/office/powerpoint/2010/main" val="10887283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p:txBody>
          <a:bodyPr>
            <a:normAutofit fontScale="85000" lnSpcReduction="20000"/>
          </a:bodyPr>
          <a:lstStyle/>
          <a:p>
            <a:pPr marL="457200" marR="0" indent="0">
              <a:spcBef>
                <a:spcPts val="0"/>
              </a:spcBef>
              <a:spcAft>
                <a:spcPts val="0"/>
              </a:spcAft>
              <a:buNone/>
            </a:pPr>
            <a:r>
              <a:rPr lang="en-US" sz="3600" b="1" dirty="0">
                <a:effectLst/>
                <a:latin typeface="Calibri" panose="020F0502020204030204" pitchFamily="34" charset="0"/>
              </a:rPr>
              <a:t>Miracles </a:t>
            </a:r>
            <a:r>
              <a:rPr lang="en-US" sz="3600" dirty="0">
                <a:effectLst/>
                <a:latin typeface="Calibri" panose="020F0502020204030204" pitchFamily="34" charset="0"/>
              </a:rPr>
              <a:t>– </a:t>
            </a:r>
          </a:p>
          <a:p>
            <a:pPr marL="457200" marR="0" indent="0">
              <a:spcBef>
                <a:spcPts val="0"/>
              </a:spcBef>
              <a:spcAft>
                <a:spcPts val="0"/>
              </a:spcAft>
              <a:buNone/>
            </a:pPr>
            <a:endParaRPr lang="en-US" sz="3600" dirty="0">
              <a:latin typeface="Calibri" panose="020F0502020204030204" pitchFamily="34" charset="0"/>
            </a:endParaRPr>
          </a:p>
          <a:p>
            <a:pPr marL="457200" marR="0" indent="0">
              <a:spcBef>
                <a:spcPts val="0"/>
              </a:spcBef>
              <a:spcAft>
                <a:spcPts val="0"/>
              </a:spcAft>
              <a:buNone/>
            </a:pPr>
            <a:r>
              <a:rPr lang="en-US" sz="3900" dirty="0">
                <a:effectLst/>
                <a:latin typeface="Calibri" panose="020F0502020204030204" pitchFamily="34" charset="0"/>
              </a:rPr>
              <a:t>The ability to serve as an instrument through whom God accomplishes acts that manifest supernatural  power. Miracles bear witness to the presence of God and the truth of His proclaimed Word and appear to occur most frequently in association with missionary activity. The Gospel message carries its own authority, but God sometimes graciously uses miracles to authenticate and open doors for the proclamation of forgiveness and life in Christ. </a:t>
            </a:r>
          </a:p>
          <a:p>
            <a:endParaRPr lang="en-US" dirty="0"/>
          </a:p>
        </p:txBody>
      </p:sp>
    </p:spTree>
    <p:extLst>
      <p:ext uri="{BB962C8B-B14F-4D97-AF65-F5344CB8AC3E}">
        <p14:creationId xmlns:p14="http://schemas.microsoft.com/office/powerpoint/2010/main" val="9087077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p:txBody>
          <a:bodyPr>
            <a:normAutofit fontScale="92500" lnSpcReduction="10000"/>
          </a:bodyPr>
          <a:lstStyle/>
          <a:p>
            <a:pPr marL="457200" marR="0" indent="0">
              <a:spcBef>
                <a:spcPts val="0"/>
              </a:spcBef>
              <a:spcAft>
                <a:spcPts val="0"/>
              </a:spcAft>
              <a:buNone/>
            </a:pPr>
            <a:r>
              <a:rPr lang="en-US" sz="3600" b="1" dirty="0">
                <a:effectLst/>
                <a:latin typeface="Calibri" panose="020F0502020204030204" pitchFamily="34" charset="0"/>
              </a:rPr>
              <a:t>Healing </a:t>
            </a:r>
            <a:r>
              <a:rPr lang="en-US" sz="3600" dirty="0">
                <a:effectLst/>
                <a:latin typeface="Calibri" panose="020F0502020204030204" pitchFamily="34" charset="0"/>
              </a:rPr>
              <a:t>– </a:t>
            </a:r>
          </a:p>
          <a:p>
            <a:pPr marL="457200" marR="0" indent="0">
              <a:spcBef>
                <a:spcPts val="0"/>
              </a:spcBef>
              <a:spcAft>
                <a:spcPts val="0"/>
              </a:spcAft>
              <a:buNone/>
            </a:pPr>
            <a:endParaRPr lang="en-US" sz="3600" dirty="0">
              <a:latin typeface="Calibri" panose="020F0502020204030204" pitchFamily="34" charset="0"/>
            </a:endParaRPr>
          </a:p>
          <a:p>
            <a:pPr marL="457200" marR="0" indent="0">
              <a:spcBef>
                <a:spcPts val="0"/>
              </a:spcBef>
              <a:spcAft>
                <a:spcPts val="0"/>
              </a:spcAft>
              <a:buNone/>
            </a:pPr>
            <a:r>
              <a:rPr lang="en-US" sz="3600" dirty="0">
                <a:effectLst/>
                <a:latin typeface="Calibri" panose="020F0502020204030204" pitchFamily="34" charset="0"/>
              </a:rPr>
              <a:t>The ability to serve as a human instrument whom God cures illnesses and restores health. The possessor of this gift is not the source of power but a vessel who can heal only those diseases the Lord chooses to heal. This spiritual gift should not be confused with the signs and wonders performed by Jesus and the apostles, and it should not be discredited because of the abuses of grandstanding faith healers.</a:t>
            </a:r>
          </a:p>
          <a:p>
            <a:endParaRPr lang="en-US" dirty="0"/>
          </a:p>
        </p:txBody>
      </p:sp>
    </p:spTree>
    <p:extLst>
      <p:ext uri="{BB962C8B-B14F-4D97-AF65-F5344CB8AC3E}">
        <p14:creationId xmlns:p14="http://schemas.microsoft.com/office/powerpoint/2010/main" val="10822634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p:txBody>
          <a:bodyPr>
            <a:normAutofit/>
          </a:bodyPr>
          <a:lstStyle/>
          <a:p>
            <a:pPr marL="457200" marR="0" indent="0">
              <a:spcBef>
                <a:spcPts val="0"/>
              </a:spcBef>
              <a:spcAft>
                <a:spcPts val="0"/>
              </a:spcAft>
              <a:buNone/>
            </a:pPr>
            <a:r>
              <a:rPr lang="en-US" sz="3600" b="1" dirty="0">
                <a:effectLst/>
                <a:latin typeface="Calibri" panose="020F0502020204030204" pitchFamily="34" charset="0"/>
              </a:rPr>
              <a:t>Helps </a:t>
            </a:r>
            <a:r>
              <a:rPr lang="en-US" sz="3600" dirty="0">
                <a:effectLst/>
                <a:latin typeface="Calibri" panose="020F0502020204030204" pitchFamily="34" charset="0"/>
              </a:rPr>
              <a:t>– </a:t>
            </a:r>
          </a:p>
          <a:p>
            <a:pPr marL="457200" marR="0" indent="0">
              <a:spcBef>
                <a:spcPts val="0"/>
              </a:spcBef>
              <a:spcAft>
                <a:spcPts val="0"/>
              </a:spcAft>
              <a:buNone/>
            </a:pPr>
            <a:endParaRPr lang="en-US" sz="3600" dirty="0">
              <a:latin typeface="Calibri" panose="020F0502020204030204" pitchFamily="34" charset="0"/>
            </a:endParaRPr>
          </a:p>
          <a:p>
            <a:pPr marL="457200" marR="0" indent="0">
              <a:spcBef>
                <a:spcPts val="0"/>
              </a:spcBef>
              <a:spcAft>
                <a:spcPts val="0"/>
              </a:spcAft>
              <a:buNone/>
            </a:pPr>
            <a:r>
              <a:rPr lang="en-US" sz="3600" dirty="0">
                <a:effectLst/>
                <a:latin typeface="Calibri" panose="020F0502020204030204" pitchFamily="34" charset="0"/>
              </a:rPr>
              <a:t>The ability to enhance the effectiveness of a ministry or members of  the body. This is the only use of this word in the NT and it appears to be distinct from the gift of service. Some writers suggest that while the gift of service is more group oriented the gift of helps is more person oriented. </a:t>
            </a:r>
          </a:p>
          <a:p>
            <a:endParaRPr lang="en-US" dirty="0"/>
          </a:p>
        </p:txBody>
      </p:sp>
    </p:spTree>
    <p:extLst>
      <p:ext uri="{BB962C8B-B14F-4D97-AF65-F5344CB8AC3E}">
        <p14:creationId xmlns:p14="http://schemas.microsoft.com/office/powerpoint/2010/main" val="22086996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5060-C7A6-71AD-1151-35B635159015}"/>
              </a:ext>
            </a:extLst>
          </p:cNvPr>
          <p:cNvSpPr>
            <a:spLocks noGrp="1"/>
          </p:cNvSpPr>
          <p:nvPr>
            <p:ph type="title"/>
          </p:nvPr>
        </p:nvSpPr>
        <p:spPr/>
        <p:txBody>
          <a:bodyPr/>
          <a:lstStyle/>
          <a:p>
            <a:pPr algn="ctr" rtl="0" fontAlgn="ctr">
              <a:spcBef>
                <a:spcPts val="0"/>
              </a:spcBef>
              <a:spcAft>
                <a:spcPts val="0"/>
              </a:spcAft>
            </a:pPr>
            <a:r>
              <a:rPr lang="en-US" b="1" i="0" dirty="0">
                <a:effectLst/>
                <a:latin typeface="Calibri" panose="020F0502020204030204" pitchFamily="34" charset="0"/>
              </a:rPr>
              <a:t>"Service“ </a:t>
            </a:r>
            <a:r>
              <a:rPr lang="en-US" b="1" dirty="0">
                <a:effectLst/>
                <a:latin typeface="Calibri" panose="020F0502020204030204" pitchFamily="34" charset="0"/>
              </a:rPr>
              <a:t>Ministry - </a:t>
            </a:r>
            <a:r>
              <a:rPr lang="en-US" b="1" dirty="0">
                <a:solidFill>
                  <a:srgbClr val="0000FF"/>
                </a:solidFill>
                <a:effectLst/>
                <a:latin typeface="Calibri" panose="020F0502020204030204" pitchFamily="34" charset="0"/>
              </a:rPr>
              <a:t>Eph 4 / 1 Cor 12:28</a:t>
            </a:r>
            <a:endParaRPr lang="en-US" dirty="0"/>
          </a:p>
        </p:txBody>
      </p:sp>
      <p:sp>
        <p:nvSpPr>
          <p:cNvPr id="3" name="Content Placeholder 2">
            <a:extLst>
              <a:ext uri="{FF2B5EF4-FFF2-40B4-BE49-F238E27FC236}">
                <a16:creationId xmlns:a16="http://schemas.microsoft.com/office/drawing/2014/main" id="{6EE5B223-32CF-1F0C-A3CF-B55CBA1936F8}"/>
              </a:ext>
            </a:extLst>
          </p:cNvPr>
          <p:cNvSpPr>
            <a:spLocks noGrp="1"/>
          </p:cNvSpPr>
          <p:nvPr>
            <p:ph idx="1"/>
          </p:nvPr>
        </p:nvSpPr>
        <p:spPr>
          <a:xfrm>
            <a:off x="838200" y="1509204"/>
            <a:ext cx="10515600" cy="4983671"/>
          </a:xfrm>
        </p:spPr>
        <p:txBody>
          <a:bodyPr>
            <a:normAutofit fontScale="92500" lnSpcReduction="20000"/>
          </a:bodyPr>
          <a:lstStyle/>
          <a:p>
            <a:pPr marL="457200" marR="0" indent="0">
              <a:spcBef>
                <a:spcPts val="0"/>
              </a:spcBef>
              <a:spcAft>
                <a:spcPts val="0"/>
              </a:spcAft>
              <a:buNone/>
            </a:pPr>
            <a:endParaRPr lang="en-US" sz="3500" b="1" dirty="0">
              <a:effectLst/>
              <a:latin typeface="Calibri" panose="020F0502020204030204" pitchFamily="34" charset="0"/>
            </a:endParaRPr>
          </a:p>
          <a:p>
            <a:pPr marL="457200" marR="0" indent="0">
              <a:spcBef>
                <a:spcPts val="0"/>
              </a:spcBef>
              <a:spcAft>
                <a:spcPts val="0"/>
              </a:spcAft>
              <a:buNone/>
            </a:pPr>
            <a:r>
              <a:rPr lang="en-US" sz="3500" b="1" dirty="0">
                <a:effectLst/>
                <a:latin typeface="Calibri" panose="020F0502020204030204" pitchFamily="34" charset="0"/>
              </a:rPr>
              <a:t>Administration / Leadership </a:t>
            </a:r>
            <a:r>
              <a:rPr lang="en-US" sz="3500" dirty="0">
                <a:effectLst/>
                <a:latin typeface="Calibri" panose="020F0502020204030204" pitchFamily="34" charset="0"/>
              </a:rPr>
              <a:t>– </a:t>
            </a:r>
          </a:p>
          <a:p>
            <a:pPr marL="457200" marR="0" indent="0">
              <a:spcBef>
                <a:spcPts val="0"/>
              </a:spcBef>
              <a:spcAft>
                <a:spcPts val="0"/>
              </a:spcAft>
              <a:buNone/>
            </a:pPr>
            <a:endParaRPr lang="en-US" sz="3500" dirty="0">
              <a:latin typeface="Calibri" panose="020F0502020204030204" pitchFamily="34" charset="0"/>
            </a:endParaRPr>
          </a:p>
          <a:p>
            <a:pPr marL="457200" marR="0" indent="0">
              <a:spcBef>
                <a:spcPts val="0"/>
              </a:spcBef>
              <a:spcAft>
                <a:spcPts val="0"/>
              </a:spcAft>
              <a:buNone/>
            </a:pPr>
            <a:r>
              <a:rPr lang="en-US" sz="3500" dirty="0">
                <a:effectLst/>
                <a:latin typeface="Calibri" panose="020F0502020204030204" pitchFamily="34" charset="0"/>
              </a:rPr>
              <a:t>This word appears once in the New Testament and is used outside of Scripture for the helmsman who steers a ship toward its destination. This suggest that the spiritual gift of administration is the ability to steer a church or Christian organization toward the fulfillment of its goals by managing its affairs and implementing necessary plans. A person may have the gift of leadership without the gift of administration. </a:t>
            </a:r>
          </a:p>
          <a:p>
            <a:pPr marL="457200" marR="0" indent="0">
              <a:spcBef>
                <a:spcPts val="0"/>
              </a:spcBef>
              <a:spcAft>
                <a:spcPts val="0"/>
              </a:spcAft>
              <a:buNone/>
            </a:pPr>
            <a:endParaRPr lang="en-US" sz="3500" dirty="0">
              <a:effectLst/>
              <a:latin typeface="Calibri" panose="020F0502020204030204" pitchFamily="34" charset="0"/>
            </a:endParaRPr>
          </a:p>
          <a:p>
            <a:pPr marL="457200" marR="0" indent="0">
              <a:spcBef>
                <a:spcPts val="0"/>
              </a:spcBef>
              <a:spcAft>
                <a:spcPts val="0"/>
              </a:spcAft>
              <a:buNone/>
            </a:pPr>
            <a:r>
              <a:rPr lang="en-US" sz="3500" dirty="0">
                <a:effectLst/>
                <a:latin typeface="Calibri" panose="020F0502020204030204" pitchFamily="34" charset="0"/>
              </a:rPr>
              <a:t>The gift of leadership often asks the "what" question. The gift of administration asks the "how" question.</a:t>
            </a:r>
          </a:p>
          <a:p>
            <a:endParaRPr lang="en-US" dirty="0"/>
          </a:p>
        </p:txBody>
      </p:sp>
    </p:spTree>
    <p:extLst>
      <p:ext uri="{BB962C8B-B14F-4D97-AF65-F5344CB8AC3E}">
        <p14:creationId xmlns:p14="http://schemas.microsoft.com/office/powerpoint/2010/main" val="24549167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pPr algn="ctr"/>
            <a:r>
              <a:rPr lang="en-US" b="1" dirty="0">
                <a:latin typeface="+mn-lt"/>
              </a:rPr>
              <a:t>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pPr marL="0" indent="0" algn="ctr">
              <a:buNone/>
            </a:pPr>
            <a:r>
              <a:rPr lang="en-US" sz="3600" dirty="0">
                <a:effectLst/>
                <a:latin typeface="Calibri" panose="020F0502020204030204" pitchFamily="34" charset="0"/>
              </a:rPr>
              <a:t>One of the indicators of your spiritual gift is what comes so natural and easy for you. </a:t>
            </a:r>
          </a:p>
          <a:p>
            <a:pPr marL="0" indent="0" algn="ctr">
              <a:buNone/>
            </a:pPr>
            <a:endParaRPr lang="en-US" sz="3600" dirty="0">
              <a:latin typeface="Calibri" panose="020F0502020204030204" pitchFamily="34" charset="0"/>
            </a:endParaRPr>
          </a:p>
          <a:p>
            <a:pPr marL="0" indent="0" algn="ctr">
              <a:buNone/>
            </a:pPr>
            <a:r>
              <a:rPr lang="en-US" sz="3600" dirty="0">
                <a:effectLst/>
                <a:latin typeface="Calibri" panose="020F0502020204030204" pitchFamily="34" charset="0"/>
              </a:rPr>
              <a:t>A clue to your spiritual gift is seen in your reaction to things (26:16)</a:t>
            </a:r>
            <a:endParaRPr lang="en-US" sz="3600" dirty="0"/>
          </a:p>
        </p:txBody>
      </p:sp>
    </p:spTree>
    <p:extLst>
      <p:ext uri="{BB962C8B-B14F-4D97-AF65-F5344CB8AC3E}">
        <p14:creationId xmlns:p14="http://schemas.microsoft.com/office/powerpoint/2010/main" val="400873023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pPr algn="ctr"/>
            <a:r>
              <a:rPr lang="en-US" b="1" dirty="0">
                <a:latin typeface="+mn-lt"/>
              </a:rPr>
              <a:t>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pPr marL="0" indent="0" algn="ctr">
              <a:buNone/>
            </a:pPr>
            <a:r>
              <a:rPr lang="en-US" sz="3600" dirty="0">
                <a:latin typeface="Calibri" panose="020F0502020204030204" pitchFamily="34" charset="0"/>
              </a:rPr>
              <a:t>Understanding your spiritual gift helps you to see where you fit into the Body of Christ </a:t>
            </a:r>
          </a:p>
          <a:p>
            <a:pPr marL="0" indent="0" algn="ctr">
              <a:buNone/>
            </a:pPr>
            <a:endParaRPr lang="en-US" sz="3600" dirty="0">
              <a:latin typeface="Calibri" panose="020F0502020204030204" pitchFamily="34" charset="0"/>
            </a:endParaRPr>
          </a:p>
          <a:p>
            <a:pPr marL="0" indent="0" algn="ctr">
              <a:buNone/>
            </a:pPr>
            <a:r>
              <a:rPr lang="en-US" sz="3600" dirty="0">
                <a:latin typeface="Calibri" panose="020F0502020204030204" pitchFamily="34" charset="0"/>
              </a:rPr>
              <a:t>Knowing and developing your spiritual gift not only gives you clarification and purpose, but helps you to see your value in the Kingdom of God</a:t>
            </a:r>
            <a:endParaRPr lang="en-US" sz="3600" dirty="0"/>
          </a:p>
        </p:txBody>
      </p:sp>
    </p:spTree>
    <p:extLst>
      <p:ext uri="{BB962C8B-B14F-4D97-AF65-F5344CB8AC3E}">
        <p14:creationId xmlns:p14="http://schemas.microsoft.com/office/powerpoint/2010/main" val="160633762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The Framework – 4 Basic Passages</a:t>
            </a:r>
          </a:p>
          <a:p>
            <a:pPr algn="l"/>
            <a:r>
              <a:rPr lang="en-US" sz="3600" b="1" dirty="0">
                <a:solidFill>
                  <a:srgbClr val="FF0000"/>
                </a:solidFill>
              </a:rPr>
              <a:t>Romans 12</a:t>
            </a:r>
          </a:p>
          <a:p>
            <a:pPr algn="l"/>
            <a:r>
              <a:rPr lang="en-US" sz="3600" b="1" dirty="0">
                <a:solidFill>
                  <a:srgbClr val="FF0000"/>
                </a:solidFill>
              </a:rPr>
              <a:t>1 Corinthians 12</a:t>
            </a:r>
          </a:p>
          <a:p>
            <a:pPr algn="l"/>
            <a:r>
              <a:rPr lang="en-US" sz="3600" b="1" dirty="0">
                <a:solidFill>
                  <a:srgbClr val="FF0000"/>
                </a:solidFill>
              </a:rPr>
              <a:t>Ephesians 4</a:t>
            </a:r>
          </a:p>
          <a:p>
            <a:pPr algn="l"/>
            <a:r>
              <a:rPr lang="en-US" sz="3600" b="1" dirty="0">
                <a:solidFill>
                  <a:srgbClr val="FF0000"/>
                </a:solidFill>
              </a:rPr>
              <a:t>1 Peter 4</a:t>
            </a:r>
          </a:p>
          <a:p>
            <a:pPr algn="l"/>
            <a:endParaRPr lang="en-US" sz="800" dirty="0"/>
          </a:p>
          <a:p>
            <a:pPr algn="l"/>
            <a:r>
              <a:rPr lang="en-US" sz="3600" b="1" i="1" dirty="0">
                <a:solidFill>
                  <a:schemeClr val="accent5">
                    <a:lumMod val="75000"/>
                  </a:schemeClr>
                </a:solidFill>
              </a:rPr>
              <a:t>The critical question: </a:t>
            </a:r>
            <a:r>
              <a:rPr lang="en-US" sz="3600" i="1" dirty="0">
                <a:solidFill>
                  <a:schemeClr val="accent5">
                    <a:lumMod val="75000"/>
                  </a:schemeClr>
                </a:solidFill>
              </a:rPr>
              <a:t>How do you organize the gifts talked about in these 4 passages? </a:t>
            </a:r>
            <a:r>
              <a:rPr lang="en-US" sz="3600" b="1" dirty="0">
                <a:solidFill>
                  <a:srgbClr val="FF0000"/>
                </a:solidFill>
              </a:rPr>
              <a:t>1 Corinthians 12:4-6</a:t>
            </a:r>
          </a:p>
          <a:p>
            <a:pPr algn="l"/>
            <a:endParaRPr lang="en-US" sz="3600" dirty="0"/>
          </a:p>
          <a:p>
            <a:pPr algn="l"/>
            <a:r>
              <a:rPr lang="en-US" sz="3600" dirty="0" err="1"/>
              <a:t>Pg</a:t>
            </a:r>
            <a:r>
              <a:rPr lang="en-US" sz="3600" dirty="0"/>
              <a:t> 21</a:t>
            </a:r>
          </a:p>
        </p:txBody>
      </p:sp>
    </p:spTree>
    <p:extLst>
      <p:ext uri="{BB962C8B-B14F-4D97-AF65-F5344CB8AC3E}">
        <p14:creationId xmlns:p14="http://schemas.microsoft.com/office/powerpoint/2010/main" val="294536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3 Kinds Of Spiritual Gifts:</a:t>
            </a:r>
          </a:p>
          <a:p>
            <a:pPr marL="742950" indent="-742950" algn="l">
              <a:buAutoNum type="arabicPeriod"/>
            </a:pPr>
            <a:r>
              <a:rPr lang="en-US" sz="3600" dirty="0"/>
              <a:t>Every believer has one primary motivational gift 		</a:t>
            </a:r>
            <a:r>
              <a:rPr lang="en-US" sz="3600" b="1" dirty="0"/>
              <a:t>(</a:t>
            </a:r>
            <a:r>
              <a:rPr lang="en-US" sz="3600" b="1" dirty="0">
                <a:solidFill>
                  <a:srgbClr val="FF0000"/>
                </a:solidFill>
              </a:rPr>
              <a:t>Romans 12:6-8</a:t>
            </a:r>
            <a:r>
              <a:rPr lang="en-US" sz="3600" b="1" dirty="0"/>
              <a:t>)</a:t>
            </a:r>
          </a:p>
          <a:p>
            <a:pPr marL="742950" indent="-742950" algn="l">
              <a:buAutoNum type="arabicPeriod"/>
            </a:pPr>
            <a:r>
              <a:rPr lang="en-US" sz="3600" dirty="0"/>
              <a:t>That motivational gift can express itself through a variety of ministry gifts </a:t>
            </a:r>
            <a:r>
              <a:rPr lang="en-US" sz="3600" b="1" dirty="0"/>
              <a:t>(</a:t>
            </a:r>
            <a:r>
              <a:rPr lang="en-US" sz="3600" b="1" dirty="0">
                <a:solidFill>
                  <a:srgbClr val="FF0000"/>
                </a:solidFill>
              </a:rPr>
              <a:t>Ephesians 4, 1 Corinthians 12:28</a:t>
            </a:r>
            <a:r>
              <a:rPr lang="en-US" sz="3600" b="1" dirty="0"/>
              <a:t>)</a:t>
            </a:r>
          </a:p>
          <a:p>
            <a:pPr marL="742950" indent="-742950" algn="l">
              <a:buAutoNum type="arabicPeriod"/>
            </a:pPr>
            <a:r>
              <a:rPr lang="en-US" sz="3600" dirty="0"/>
              <a:t>When we exercise our motivational gift through our ministry gift the Holy Spirit determines what manifestation or impact the believer will receive </a:t>
            </a:r>
            <a:r>
              <a:rPr lang="en-US" sz="3600" b="1" dirty="0"/>
              <a:t>(</a:t>
            </a:r>
            <a:r>
              <a:rPr lang="en-US" sz="3600" b="1" dirty="0">
                <a:solidFill>
                  <a:srgbClr val="FF0000"/>
                </a:solidFill>
              </a:rPr>
              <a:t>1 Corinthians 12:8-11</a:t>
            </a:r>
            <a:r>
              <a:rPr lang="en-US" sz="3600" b="1" dirty="0"/>
              <a:t>)</a:t>
            </a:r>
          </a:p>
          <a:p>
            <a:pPr algn="l"/>
            <a:r>
              <a:rPr lang="en-US" sz="3600" dirty="0" err="1"/>
              <a:t>Pg</a:t>
            </a:r>
            <a:r>
              <a:rPr lang="en-US" sz="3600" dirty="0"/>
              <a:t> 22</a:t>
            </a:r>
          </a:p>
        </p:txBody>
      </p:sp>
    </p:spTree>
    <p:extLst>
      <p:ext uri="{BB962C8B-B14F-4D97-AF65-F5344CB8AC3E}">
        <p14:creationId xmlns:p14="http://schemas.microsoft.com/office/powerpoint/2010/main" val="2376698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fontScale="25000" lnSpcReduction="20000"/>
          </a:bodyPr>
          <a:lstStyle/>
          <a:p>
            <a:pPr algn="l"/>
            <a:r>
              <a:rPr lang="en-US" sz="12800" b="1" dirty="0"/>
              <a:t>"Gifts"                                 "Service"                                 "Workings"</a:t>
            </a:r>
          </a:p>
          <a:p>
            <a:pPr algn="l"/>
            <a:r>
              <a:rPr lang="en-US" sz="12800" b="1" i="1" dirty="0"/>
              <a:t>Motivational                      Ministry                                    Manifestation</a:t>
            </a:r>
          </a:p>
          <a:p>
            <a:pPr algn="l"/>
            <a:r>
              <a:rPr lang="en-US" sz="12800" b="1" dirty="0">
                <a:solidFill>
                  <a:srgbClr val="FF0000"/>
                </a:solidFill>
              </a:rPr>
              <a:t>Romans 12                         Eph 4 / 1 Cor 12:28                 1 Cor 12:8-11</a:t>
            </a:r>
          </a:p>
          <a:p>
            <a:pPr algn="l"/>
            <a:endParaRPr lang="en-US" sz="3200" dirty="0"/>
          </a:p>
          <a:p>
            <a:pPr algn="l"/>
            <a:r>
              <a:rPr lang="en-US" sz="11200" dirty="0">
                <a:highlight>
                  <a:srgbClr val="FFFF00"/>
                </a:highlight>
              </a:rPr>
              <a:t>*Prophecy                                  </a:t>
            </a:r>
            <a:r>
              <a:rPr lang="en-US" sz="11200" dirty="0"/>
              <a:t>*Apostles                                    *Word of Wisdom</a:t>
            </a:r>
          </a:p>
          <a:p>
            <a:pPr algn="l"/>
            <a:r>
              <a:rPr lang="en-US" sz="11200" dirty="0">
                <a:highlight>
                  <a:srgbClr val="FFFF00"/>
                </a:highlight>
              </a:rPr>
              <a:t>*Service                                      </a:t>
            </a:r>
            <a:r>
              <a:rPr lang="en-US" sz="11200" dirty="0"/>
              <a:t>*Prophets                                   *Word of Knowledge</a:t>
            </a:r>
          </a:p>
          <a:p>
            <a:pPr algn="l"/>
            <a:r>
              <a:rPr lang="en-US" sz="11200" dirty="0">
                <a:highlight>
                  <a:srgbClr val="FFFF00"/>
                </a:highlight>
              </a:rPr>
              <a:t>*Teaching                                   </a:t>
            </a:r>
            <a:r>
              <a:rPr lang="en-US" sz="11200" dirty="0"/>
              <a:t>*Evangelists                                *Faith</a:t>
            </a:r>
          </a:p>
          <a:p>
            <a:pPr algn="l"/>
            <a:r>
              <a:rPr lang="en-US" sz="11200" dirty="0">
                <a:highlight>
                  <a:srgbClr val="FFFF00"/>
                </a:highlight>
              </a:rPr>
              <a:t>*Encouragement                       </a:t>
            </a:r>
            <a:r>
              <a:rPr lang="en-US" sz="11200" dirty="0"/>
              <a:t>*Pastor / Teacher                      *Healing</a:t>
            </a:r>
          </a:p>
          <a:p>
            <a:pPr algn="l"/>
            <a:r>
              <a:rPr lang="en-US" sz="11200" dirty="0">
                <a:highlight>
                  <a:srgbClr val="FFFF00"/>
                </a:highlight>
              </a:rPr>
              <a:t>*Giving                                        </a:t>
            </a:r>
            <a:r>
              <a:rPr lang="en-US" sz="11200" dirty="0"/>
              <a:t>*Teachers                                   *Miracles</a:t>
            </a:r>
          </a:p>
          <a:p>
            <a:pPr algn="l"/>
            <a:r>
              <a:rPr lang="en-US" sz="11200" dirty="0">
                <a:highlight>
                  <a:srgbClr val="FFFF00"/>
                </a:highlight>
              </a:rPr>
              <a:t>*Leadership                                </a:t>
            </a:r>
            <a:r>
              <a:rPr lang="en-US" sz="11200" dirty="0"/>
              <a:t>*Working of Miracles               *Prophecy</a:t>
            </a:r>
          </a:p>
          <a:p>
            <a:pPr algn="l"/>
            <a:r>
              <a:rPr lang="en-US" sz="11200" dirty="0">
                <a:highlight>
                  <a:srgbClr val="FFFF00"/>
                </a:highlight>
              </a:rPr>
              <a:t>*Mercy                                        </a:t>
            </a:r>
            <a:r>
              <a:rPr lang="en-US" sz="11200" dirty="0"/>
              <a:t>*Gifts of Healing                       *Discernment</a:t>
            </a:r>
          </a:p>
          <a:p>
            <a:pPr algn="l"/>
            <a:r>
              <a:rPr lang="en-US" sz="11200" dirty="0"/>
              <a:t>                                                     *Helping                                     *Tongues</a:t>
            </a:r>
          </a:p>
          <a:p>
            <a:pPr algn="l"/>
            <a:r>
              <a:rPr lang="en-US" sz="11200" dirty="0"/>
              <a:t>                                                     *Tongues                                    *Interpretation of 					        *Administration		      Tongues </a:t>
            </a:r>
            <a:endParaRPr lang="en-US" sz="3600" dirty="0"/>
          </a:p>
        </p:txBody>
      </p:sp>
    </p:spTree>
    <p:extLst>
      <p:ext uri="{BB962C8B-B14F-4D97-AF65-F5344CB8AC3E}">
        <p14:creationId xmlns:p14="http://schemas.microsoft.com/office/powerpoint/2010/main" val="994807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
            <a:ext cx="12192000" cy="6858000"/>
          </a:xfrm>
        </p:spPr>
        <p:txBody>
          <a:bodyPr>
            <a:normAutofit/>
          </a:bodyPr>
          <a:lstStyle/>
          <a:p>
            <a:pPr algn="l"/>
            <a:r>
              <a:rPr lang="en-US" sz="3600" i="1" dirty="0"/>
              <a:t>Every local church meeting needs all 7 motivational gifts. And every believer needs these 7 in order to fully grow. As servants, we will be able to exercise all 7 of these, but there is one area where we are most gifted and that is where we need to focus our effort. </a:t>
            </a:r>
          </a:p>
          <a:p>
            <a:r>
              <a:rPr lang="en-US" sz="2800" b="1" dirty="0">
                <a:solidFill>
                  <a:srgbClr val="00B050"/>
                </a:solidFill>
              </a:rPr>
              <a:t>(Prophecy, Service, Teaching, Encouragement, Giving, Leadership, Mercy)</a:t>
            </a:r>
          </a:p>
          <a:p>
            <a:pPr algn="l"/>
            <a:endParaRPr lang="en-US" sz="3600" i="1" dirty="0"/>
          </a:p>
          <a:p>
            <a:pPr algn="l"/>
            <a:r>
              <a:rPr lang="en-US" sz="3600" b="1" dirty="0"/>
              <a:t>How do I know which one?</a:t>
            </a:r>
          </a:p>
          <a:p>
            <a:pPr marL="571500" indent="-571500" algn="l">
              <a:buFont typeface="Arial" panose="020B0604020202020204" pitchFamily="34" charset="0"/>
              <a:buChar char="•"/>
            </a:pPr>
            <a:r>
              <a:rPr lang="en-US" sz="3600" dirty="0"/>
              <a:t>The fulfillment factor</a:t>
            </a:r>
          </a:p>
          <a:p>
            <a:pPr marL="571500" indent="-571500" algn="l">
              <a:buFont typeface="Arial" panose="020B0604020202020204" pitchFamily="34" charset="0"/>
              <a:buChar char="•"/>
            </a:pPr>
            <a:r>
              <a:rPr lang="en-US" sz="3600" dirty="0"/>
              <a:t>The fruitfulness factor</a:t>
            </a:r>
          </a:p>
          <a:p>
            <a:pPr algn="l"/>
            <a:endParaRPr lang="en-US" sz="3600" dirty="0"/>
          </a:p>
          <a:p>
            <a:pPr algn="l"/>
            <a:r>
              <a:rPr lang="en-US" sz="3600" dirty="0" err="1"/>
              <a:t>Pg</a:t>
            </a:r>
            <a:r>
              <a:rPr lang="en-US" sz="3600" dirty="0"/>
              <a:t> 23</a:t>
            </a:r>
          </a:p>
        </p:txBody>
      </p:sp>
    </p:spTree>
    <p:extLst>
      <p:ext uri="{BB962C8B-B14F-4D97-AF65-F5344CB8AC3E}">
        <p14:creationId xmlns:p14="http://schemas.microsoft.com/office/powerpoint/2010/main" val="1497233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r>
              <a:rPr lang="en-US" b="1" dirty="0">
                <a:latin typeface="+mn-lt"/>
              </a:rPr>
              <a:t>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r>
              <a:rPr lang="en-US" sz="3600" dirty="0"/>
              <a:t>Direction and Purpose for your life</a:t>
            </a:r>
          </a:p>
          <a:p>
            <a:endParaRPr lang="en-US" sz="3600" dirty="0"/>
          </a:p>
          <a:p>
            <a:r>
              <a:rPr lang="en-US" sz="3600" dirty="0"/>
              <a:t>Freedom to embrace and enjoy who you are </a:t>
            </a:r>
          </a:p>
        </p:txBody>
      </p:sp>
    </p:spTree>
    <p:extLst>
      <p:ext uri="{BB962C8B-B14F-4D97-AF65-F5344CB8AC3E}">
        <p14:creationId xmlns:p14="http://schemas.microsoft.com/office/powerpoint/2010/main" val="33707261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r>
              <a:rPr lang="en-US" b="1" dirty="0">
                <a:latin typeface="+mn-lt"/>
              </a:rPr>
              <a:t>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r>
              <a:rPr lang="en-US" sz="3600" dirty="0"/>
              <a:t>The joy that results from impacting lives</a:t>
            </a:r>
          </a:p>
          <a:p>
            <a:endParaRPr lang="en-US" sz="3600" dirty="0"/>
          </a:p>
          <a:p>
            <a:r>
              <a:rPr lang="en-US" sz="3600" dirty="0"/>
              <a:t>Affirmation of your victory with Christ </a:t>
            </a:r>
          </a:p>
          <a:p>
            <a:endParaRPr lang="en-US" sz="3600" dirty="0"/>
          </a:p>
        </p:txBody>
      </p:sp>
    </p:spTree>
    <p:extLst>
      <p:ext uri="{BB962C8B-B14F-4D97-AF65-F5344CB8AC3E}">
        <p14:creationId xmlns:p14="http://schemas.microsoft.com/office/powerpoint/2010/main" val="1678896016"/>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6C2C-6270-03C2-04C9-EEC584E09408}"/>
              </a:ext>
            </a:extLst>
          </p:cNvPr>
          <p:cNvSpPr>
            <a:spLocks noGrp="1"/>
          </p:cNvSpPr>
          <p:nvPr>
            <p:ph type="title"/>
          </p:nvPr>
        </p:nvSpPr>
        <p:spPr/>
        <p:txBody>
          <a:bodyPr/>
          <a:lstStyle/>
          <a:p>
            <a:r>
              <a:rPr lang="en-US" b="1" dirty="0">
                <a:latin typeface="+mn-lt"/>
              </a:rPr>
              <a:t>Developing your Spiritual Gift</a:t>
            </a:r>
          </a:p>
        </p:txBody>
      </p:sp>
      <p:sp>
        <p:nvSpPr>
          <p:cNvPr id="3" name="Content Placeholder 2">
            <a:extLst>
              <a:ext uri="{FF2B5EF4-FFF2-40B4-BE49-F238E27FC236}">
                <a16:creationId xmlns:a16="http://schemas.microsoft.com/office/drawing/2014/main" id="{438D5202-277D-4A20-67A9-57A33B7D496D}"/>
              </a:ext>
            </a:extLst>
          </p:cNvPr>
          <p:cNvSpPr>
            <a:spLocks noGrp="1"/>
          </p:cNvSpPr>
          <p:nvPr>
            <p:ph idx="1"/>
          </p:nvPr>
        </p:nvSpPr>
        <p:spPr/>
        <p:txBody>
          <a:bodyPr>
            <a:normAutofit/>
          </a:bodyPr>
          <a:lstStyle/>
          <a:p>
            <a:endParaRPr lang="en-US" sz="3600" dirty="0"/>
          </a:p>
          <a:p>
            <a:r>
              <a:rPr lang="en-US" sz="3600" dirty="0"/>
              <a:t>Accountability as you will be held responsible for the stewardship of your gift</a:t>
            </a:r>
          </a:p>
          <a:p>
            <a:endParaRPr lang="en-US" sz="3600" dirty="0"/>
          </a:p>
          <a:p>
            <a:r>
              <a:rPr lang="en-US" sz="3600" b="1" dirty="0">
                <a:solidFill>
                  <a:srgbClr val="0000FF"/>
                </a:solidFill>
              </a:rPr>
              <a:t>1 Corinthians 3:11-15</a:t>
            </a:r>
            <a:endParaRPr lang="en-US" sz="3600" dirty="0">
              <a:solidFill>
                <a:srgbClr val="0000FF"/>
              </a:solidFill>
            </a:endParaRPr>
          </a:p>
        </p:txBody>
      </p:sp>
    </p:spTree>
    <p:extLst>
      <p:ext uri="{BB962C8B-B14F-4D97-AF65-F5344CB8AC3E}">
        <p14:creationId xmlns:p14="http://schemas.microsoft.com/office/powerpoint/2010/main" val="197702987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1604</Words>
  <Application>Microsoft Office PowerPoint</Application>
  <PresentationFormat>Widescreen</PresentationFormat>
  <Paragraphs>159</Paragraphs>
  <Slides>28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28</vt:i4>
      </vt:variant>
    </vt:vector>
  </HeadingPairs>
  <TitlesOfParts>
    <vt:vector size="34" baseType="lpstr">
      <vt:lpstr>Algerian</vt:lpstr>
      <vt:lpstr>Arial</vt:lpstr>
      <vt:lpstr>Calibri</vt:lpstr>
      <vt:lpstr>Calibri Light</vt:lpstr>
      <vt:lpstr>Office Theme</vt:lpstr>
      <vt:lpstr>1_Office Theme</vt:lpstr>
      <vt:lpstr>Caswell Bible Fellowship</vt:lpstr>
      <vt:lpstr>Spiritual Gifts - Review</vt:lpstr>
      <vt:lpstr>Gifts of the Spirit</vt:lpstr>
      <vt:lpstr>Gifts of the Spirit</vt:lpstr>
      <vt:lpstr>Gifts of the Spirit</vt:lpstr>
      <vt:lpstr>PowerPoint Presentation</vt:lpstr>
      <vt:lpstr>Developing your Spiritual Gift</vt:lpstr>
      <vt:lpstr>Developing your Spiritual Gift</vt:lpstr>
      <vt:lpstr>Developing your Spiritual Gift</vt:lpstr>
      <vt:lpstr>Stewardship </vt:lpstr>
      <vt:lpstr>Developing your Spiritual Gift</vt:lpstr>
      <vt:lpstr>Developing your Spiritual Gift</vt:lpstr>
      <vt:lpstr>Developing your Spiritual Gift</vt:lpstr>
      <vt:lpstr> Developing your Spiritual Gift</vt:lpstr>
      <vt:lpstr>Gifts of the Spirit</vt:lpstr>
      <vt:lpstr>Developing your Spiritual Gift</vt:lpstr>
      <vt:lpstr>"Service“ Ministry - Eph 4 / 1 Cor 12:28</vt:lpstr>
      <vt:lpstr>"Service“ Ministry - Eph 4 / 1 Cor 12:28</vt:lpstr>
      <vt:lpstr>"Service“ Ministry - Eph 4 / 1 Cor 12:28</vt:lpstr>
      <vt:lpstr>"Service“ Ministry - Eph 4 / 1 Cor 12:28</vt:lpstr>
      <vt:lpstr>"Service“ Ministry - Eph 4 / 1 Cor 12:28</vt:lpstr>
      <vt:lpstr>"Service“ Ministry - Eph 4 / 1 Cor 12:28</vt:lpstr>
      <vt:lpstr>"Service“ Ministry - Eph 4 / 1 Cor 12:28</vt:lpstr>
      <vt:lpstr>"Service“ Ministry - Eph 4 / 1 Cor 12:28</vt:lpstr>
      <vt:lpstr>"Service“ Ministry - Eph 4 / 1 Cor 12:28</vt:lpstr>
      <vt:lpstr>"Service“ Ministry - Eph 4 / 1 Cor 12:28</vt:lpstr>
      <vt:lpstr>Developing your Spiritual Gift</vt:lpstr>
      <vt:lpstr>Developing your Spiritual Gift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Spiritual Gifts - Review</dc:title>
  <dc:creator>Neal Jones</dc:creator>
  <cp:lastModifiedBy>Neal Jones</cp:lastModifiedBy>
  <cp:revision>3</cp:revision>
  <dcterms:created xsi:type="dcterms:W3CDTF">2025-08-10T03:35:39Z</dcterms:created>
  <dcterms:modified xsi:type="dcterms:W3CDTF">2025-08-10T12:41:34Z</dcterms:modified>
</cp:coreProperties>
</file>