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8" r:id="rId4"/>
    <p:sldId id="259" r:id="rId5"/>
    <p:sldId id="261" r:id="rId6"/>
    <p:sldId id="263" r:id="rId7"/>
    <p:sldId id="264" r:id="rId8"/>
    <p:sldId id="257" r:id="rId9"/>
    <p:sldId id="266" r:id="rId10"/>
    <p:sldId id="267" r:id="rId11"/>
    <p:sldId id="269" r:id="rId12"/>
    <p:sldId id="268" r:id="rId13"/>
    <p:sldId id="270" r:id="rId14"/>
    <p:sldId id="272" r:id="rId15"/>
    <p:sldId id="273" r:id="rId16"/>
    <p:sldId id="274" r:id="rId17"/>
    <p:sldId id="279" r:id="rId18"/>
    <p:sldId id="275" r:id="rId19"/>
    <p:sldId id="276" r:id="rId20"/>
    <p:sldId id="277" r:id="rId21"/>
    <p:sldId id="280"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6AAE0-0822-41A9-BE11-FD6428F480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BE289F-ECFE-464F-9017-5EBBF06655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B753BB-022A-49EA-961A-88544BA0073B}"/>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3AF9A479-967B-4FFF-8F3A-10DAA1F66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C2695-3722-47CE-99B2-E12D22421FD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445885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3BD2-7D8B-456E-BF9B-FDB21733D5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A018358-A9DA-4B8E-9C27-CDA6F2D1D09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85D8D-07B3-4A69-AFA4-A5021D5389E5}"/>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51084239-1907-441B-AA96-4CCA1EA9BF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3D9FA-6870-4F56-AFDF-825968F216B2}"/>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42663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EC1DD1-0C2A-4E3A-BB32-519E505573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5704F2-873C-4AD4-85EB-1303BD0F793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E78163-2788-410A-8CF3-69EE8DFB728B}"/>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61337287-1A94-413E-AFE0-86E112BEC1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D666C-06F9-4C83-BB81-1EA841BFDF6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52233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FC614-1849-4069-BE36-5576C03B48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CE622-1A77-4D7E-9B60-7E16CC10356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46D875-A6C2-49F2-94D3-A1C42249ECF8}"/>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E91D65D9-C8A7-4530-AD8D-6527247FCC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210CF9-3A69-49F2-95E0-1201115B6C4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94488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6A42B-0D7D-43DA-95BB-B3B040A37D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548681-DAB3-4250-9AD5-B124CCDF8C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645062E-0853-43D8-AD59-0ADEFC644EE0}"/>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40FEDAB3-180E-4FBE-9D79-07F0EE380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2F4560-4382-469E-8C39-57F6BAFB032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742238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FE29-9725-4489-BF02-CD6C749F7E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067580-C12B-42FA-AFBC-AAB51F7E49E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9F8441-ABA3-4399-9651-F9AF8C4802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7C377F-FB08-49B9-97E4-B4F65DE10ADF}"/>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6" name="Footer Placeholder 5">
            <a:extLst>
              <a:ext uri="{FF2B5EF4-FFF2-40B4-BE49-F238E27FC236}">
                <a16:creationId xmlns:a16="http://schemas.microsoft.com/office/drawing/2014/main" id="{0172CC92-1C08-4C57-B1FE-A288A2AF78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21661E-E3E0-4559-B565-BE3B993340B4}"/>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2350759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52F9-EF80-4FE0-BE97-91E9624FB6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4C95F9-65B5-4622-9A45-238CFDF3A2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A50D4B1-D6B7-494A-8F6E-32FA025BA95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5E9113-3E32-4186-B913-C55F7EB0F3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4752B2-A4EE-4599-9C0C-D4CF3047206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C02178-32CF-4A8C-88D9-F68B7107F4DF}"/>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8" name="Footer Placeholder 7">
            <a:extLst>
              <a:ext uri="{FF2B5EF4-FFF2-40B4-BE49-F238E27FC236}">
                <a16:creationId xmlns:a16="http://schemas.microsoft.com/office/drawing/2014/main" id="{BDFACE28-EF2A-40C0-A965-C45FDF4AAB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3A7877-56E4-4C0B-95CA-28A02E21FC99}"/>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78572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6D4CD-9B69-4C2C-9FAA-2B09DB831F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277F6F-B8BB-4B16-836E-B9688E973D95}"/>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4" name="Footer Placeholder 3">
            <a:extLst>
              <a:ext uri="{FF2B5EF4-FFF2-40B4-BE49-F238E27FC236}">
                <a16:creationId xmlns:a16="http://schemas.microsoft.com/office/drawing/2014/main" id="{4A411EF3-DD63-4C67-BED4-1B3EF4D5D8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808301-C24E-462D-BD9B-81579DB7D3DA}"/>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220027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CB7291-BBFB-4468-925B-F3BD8A2E3052}"/>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3" name="Footer Placeholder 2">
            <a:extLst>
              <a:ext uri="{FF2B5EF4-FFF2-40B4-BE49-F238E27FC236}">
                <a16:creationId xmlns:a16="http://schemas.microsoft.com/office/drawing/2014/main" id="{9BC88427-5D00-4179-AFFC-2F35E7C450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F776EF-5FCB-4DE5-BA52-EA8B6BB62C0C}"/>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930560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5F218-D822-4E31-98A5-768CEE6A93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93384DF-2A67-41E3-9DB7-1AF6EA60A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4A0BA7-E221-43AA-B2A7-9BD9B19B14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4C97B8-01E2-4DB0-80F8-F61B7B1B8A6C}"/>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6" name="Footer Placeholder 5">
            <a:extLst>
              <a:ext uri="{FF2B5EF4-FFF2-40B4-BE49-F238E27FC236}">
                <a16:creationId xmlns:a16="http://schemas.microsoft.com/office/drawing/2014/main" id="{2ADE32A1-083E-43EF-A2E6-B21DB3303C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1D5DDF-4DF0-4D23-9263-37454A63D571}"/>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1138843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FF5F5-2C8E-4124-B617-FA3E7ADCDA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DE4D9A-D82B-4D1B-AB7B-9A9068E489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B53413-5117-4DB4-BDFE-D33D5954C9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68BFB56-730D-4006-AB7F-46DC1C553911}"/>
              </a:ext>
            </a:extLst>
          </p:cNvPr>
          <p:cNvSpPr>
            <a:spLocks noGrp="1"/>
          </p:cNvSpPr>
          <p:nvPr>
            <p:ph type="dt" sz="half" idx="10"/>
          </p:nvPr>
        </p:nvSpPr>
        <p:spPr/>
        <p:txBody>
          <a:bodyPr/>
          <a:lstStyle/>
          <a:p>
            <a:fld id="{802CB265-7E5B-4FFE-9714-F9F0DD7C3056}" type="datetimeFigureOut">
              <a:rPr lang="en-US" smtClean="0"/>
              <a:t>7/22/2025</a:t>
            </a:fld>
            <a:endParaRPr lang="en-US"/>
          </a:p>
        </p:txBody>
      </p:sp>
      <p:sp>
        <p:nvSpPr>
          <p:cNvPr id="6" name="Footer Placeholder 5">
            <a:extLst>
              <a:ext uri="{FF2B5EF4-FFF2-40B4-BE49-F238E27FC236}">
                <a16:creationId xmlns:a16="http://schemas.microsoft.com/office/drawing/2014/main" id="{423DB8D0-4D13-429E-90ED-57F613A71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53030A-707D-4011-877A-B93865DA1BCE}"/>
              </a:ext>
            </a:extLst>
          </p:cNvPr>
          <p:cNvSpPr>
            <a:spLocks noGrp="1"/>
          </p:cNvSpPr>
          <p:nvPr>
            <p:ph type="sldNum" sz="quarter" idx="12"/>
          </p:nvPr>
        </p:nvSpPr>
        <p:spPr/>
        <p:txBody>
          <a:bodyPr/>
          <a:lstStyle/>
          <a:p>
            <a:fld id="{188C5B1A-31C4-484A-8624-B7B158B2B29A}" type="slidenum">
              <a:rPr lang="en-US" smtClean="0"/>
              <a:t>‹#›</a:t>
            </a:fld>
            <a:endParaRPr lang="en-US"/>
          </a:p>
        </p:txBody>
      </p:sp>
    </p:spTree>
    <p:extLst>
      <p:ext uri="{BB962C8B-B14F-4D97-AF65-F5344CB8AC3E}">
        <p14:creationId xmlns:p14="http://schemas.microsoft.com/office/powerpoint/2010/main" val="3662748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4DC72F-F0C5-4570-98E5-8FA459877D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CE39C2-E0DF-484E-9A16-7FC051BCE2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FEEB6-FED8-4794-9D4C-FA27CBF606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2CB265-7E5B-4FFE-9714-F9F0DD7C3056}" type="datetimeFigureOut">
              <a:rPr lang="en-US" smtClean="0"/>
              <a:t>7/22/2025</a:t>
            </a:fld>
            <a:endParaRPr lang="en-US"/>
          </a:p>
        </p:txBody>
      </p:sp>
      <p:sp>
        <p:nvSpPr>
          <p:cNvPr id="5" name="Footer Placeholder 4">
            <a:extLst>
              <a:ext uri="{FF2B5EF4-FFF2-40B4-BE49-F238E27FC236}">
                <a16:creationId xmlns:a16="http://schemas.microsoft.com/office/drawing/2014/main" id="{FF9A5292-D5BD-4D7B-AEE0-4DA9265609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060E9B-5908-40E0-BA4A-E5FA9AD045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8C5B1A-31C4-484A-8624-B7B158B2B29A}" type="slidenum">
              <a:rPr lang="en-US" smtClean="0"/>
              <a:t>‹#›</a:t>
            </a:fld>
            <a:endParaRPr lang="en-US"/>
          </a:p>
        </p:txBody>
      </p:sp>
    </p:spTree>
    <p:extLst>
      <p:ext uri="{BB962C8B-B14F-4D97-AF65-F5344CB8AC3E}">
        <p14:creationId xmlns:p14="http://schemas.microsoft.com/office/powerpoint/2010/main" val="1378750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1524000" y="1122363"/>
            <a:ext cx="9144000" cy="1177084"/>
          </a:xfrm>
        </p:spPr>
        <p:txBody>
          <a:bodyPr/>
          <a:lstStyle/>
          <a:p>
            <a:r>
              <a:rPr lang="en-US" b="1" dirty="0"/>
              <a:t>Spiritual Gifts</a:t>
            </a: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2299447"/>
            <a:ext cx="12192000" cy="4558553"/>
          </a:xfrm>
        </p:spPr>
        <p:txBody>
          <a:bodyPr>
            <a:normAutofit/>
          </a:bodyPr>
          <a:lstStyle/>
          <a:p>
            <a:r>
              <a:rPr lang="en-US" sz="3600" dirty="0"/>
              <a:t>Supernatural Equipment For Spiritual Service</a:t>
            </a:r>
          </a:p>
          <a:p>
            <a:endParaRPr lang="en-US" sz="3600" b="1" i="1" dirty="0">
              <a:solidFill>
                <a:srgbClr val="00B050"/>
              </a:solidFill>
            </a:endParaRPr>
          </a:p>
          <a:p>
            <a:endParaRPr lang="en-US" sz="3600" b="1" i="1" dirty="0">
              <a:solidFill>
                <a:srgbClr val="00B050"/>
              </a:solidFill>
            </a:endParaRPr>
          </a:p>
          <a:p>
            <a:r>
              <a:rPr lang="en-US" sz="3600" b="1" i="1" dirty="0">
                <a:solidFill>
                  <a:srgbClr val="00B050"/>
                </a:solidFill>
              </a:rPr>
              <a:t>What spiritual gift(s) has God given you? </a:t>
            </a:r>
          </a:p>
          <a:p>
            <a:r>
              <a:rPr lang="en-US" sz="3600" b="1" i="1" dirty="0">
                <a:solidFill>
                  <a:srgbClr val="00B050"/>
                </a:solidFill>
              </a:rPr>
              <a:t>How are you using it/them to build up the Body of Christ?</a:t>
            </a:r>
          </a:p>
        </p:txBody>
      </p:sp>
    </p:spTree>
    <p:extLst>
      <p:ext uri="{BB962C8B-B14F-4D97-AF65-F5344CB8AC3E}">
        <p14:creationId xmlns:p14="http://schemas.microsoft.com/office/powerpoint/2010/main" val="138839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The Framework – 4 Basic Passages</a:t>
            </a:r>
          </a:p>
          <a:p>
            <a:pPr algn="l"/>
            <a:r>
              <a:rPr lang="en-US" sz="3600" b="1" dirty="0">
                <a:solidFill>
                  <a:srgbClr val="FF0000"/>
                </a:solidFill>
              </a:rPr>
              <a:t>Romans 12</a:t>
            </a:r>
          </a:p>
          <a:p>
            <a:pPr algn="l"/>
            <a:r>
              <a:rPr lang="en-US" sz="3600" b="1" dirty="0">
                <a:solidFill>
                  <a:srgbClr val="FF0000"/>
                </a:solidFill>
              </a:rPr>
              <a:t>1 Corinthians 12</a:t>
            </a:r>
          </a:p>
          <a:p>
            <a:pPr algn="l"/>
            <a:r>
              <a:rPr lang="en-US" sz="3600" b="1" dirty="0">
                <a:solidFill>
                  <a:srgbClr val="FF0000"/>
                </a:solidFill>
              </a:rPr>
              <a:t>Ephesians 4</a:t>
            </a:r>
          </a:p>
          <a:p>
            <a:pPr algn="l"/>
            <a:r>
              <a:rPr lang="en-US" sz="3600" b="1" dirty="0">
                <a:solidFill>
                  <a:srgbClr val="FF0000"/>
                </a:solidFill>
              </a:rPr>
              <a:t>1 Peter 4</a:t>
            </a:r>
          </a:p>
          <a:p>
            <a:pPr algn="l"/>
            <a:endParaRPr lang="en-US" sz="800" dirty="0"/>
          </a:p>
          <a:p>
            <a:pPr algn="l"/>
            <a:r>
              <a:rPr lang="en-US" sz="3600" b="1" i="1" dirty="0">
                <a:solidFill>
                  <a:schemeClr val="accent5">
                    <a:lumMod val="75000"/>
                  </a:schemeClr>
                </a:solidFill>
              </a:rPr>
              <a:t>The critical question: </a:t>
            </a:r>
            <a:r>
              <a:rPr lang="en-US" sz="3600" i="1" dirty="0">
                <a:solidFill>
                  <a:schemeClr val="accent5">
                    <a:lumMod val="75000"/>
                  </a:schemeClr>
                </a:solidFill>
              </a:rPr>
              <a:t>How do you organize the gifts talked about in these 4 passages? </a:t>
            </a:r>
            <a:r>
              <a:rPr lang="en-US" sz="3600" b="1" dirty="0">
                <a:solidFill>
                  <a:srgbClr val="FF0000"/>
                </a:solidFill>
              </a:rPr>
              <a:t>1 Corinthians 12:4-6</a:t>
            </a:r>
          </a:p>
          <a:p>
            <a:pPr algn="l"/>
            <a:endParaRPr lang="en-US" sz="3600" dirty="0"/>
          </a:p>
          <a:p>
            <a:pPr algn="l"/>
            <a:r>
              <a:rPr lang="en-US" sz="3600" dirty="0" err="1"/>
              <a:t>Pg</a:t>
            </a:r>
            <a:r>
              <a:rPr lang="en-US" sz="3600" dirty="0"/>
              <a:t> 21</a:t>
            </a:r>
          </a:p>
        </p:txBody>
      </p:sp>
    </p:spTree>
    <p:extLst>
      <p:ext uri="{BB962C8B-B14F-4D97-AF65-F5344CB8AC3E}">
        <p14:creationId xmlns:p14="http://schemas.microsoft.com/office/powerpoint/2010/main" val="2945369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3 Kinds Of Spiritual Gifts:</a:t>
            </a:r>
          </a:p>
          <a:p>
            <a:pPr marL="742950" indent="-742950" algn="l">
              <a:buAutoNum type="arabicPeriod"/>
            </a:pPr>
            <a:r>
              <a:rPr lang="en-US" sz="3600" dirty="0"/>
              <a:t>Every believer has one primary motivational gift 		</a:t>
            </a:r>
            <a:r>
              <a:rPr lang="en-US" sz="3600" b="1" dirty="0"/>
              <a:t>(</a:t>
            </a:r>
            <a:r>
              <a:rPr lang="en-US" sz="3600" b="1" dirty="0">
                <a:solidFill>
                  <a:srgbClr val="FF0000"/>
                </a:solidFill>
              </a:rPr>
              <a:t>Romans 12:6-8</a:t>
            </a:r>
            <a:r>
              <a:rPr lang="en-US" sz="3600" b="1" dirty="0"/>
              <a:t>)</a:t>
            </a:r>
          </a:p>
          <a:p>
            <a:pPr marL="742950" indent="-742950" algn="l">
              <a:buAutoNum type="arabicPeriod"/>
            </a:pPr>
            <a:r>
              <a:rPr lang="en-US" sz="3600" dirty="0"/>
              <a:t>That motivational gift can express itself through a variety of ministry gifts </a:t>
            </a:r>
            <a:r>
              <a:rPr lang="en-US" sz="3600" b="1" dirty="0"/>
              <a:t>(</a:t>
            </a:r>
            <a:r>
              <a:rPr lang="en-US" sz="3600" b="1" dirty="0">
                <a:solidFill>
                  <a:srgbClr val="FF0000"/>
                </a:solidFill>
              </a:rPr>
              <a:t>Ephesians 4, 1 Corinthians 12:28</a:t>
            </a:r>
            <a:r>
              <a:rPr lang="en-US" sz="3600" b="1" dirty="0"/>
              <a:t>)</a:t>
            </a:r>
          </a:p>
          <a:p>
            <a:pPr marL="742950" indent="-742950" algn="l">
              <a:buAutoNum type="arabicPeriod"/>
            </a:pPr>
            <a:r>
              <a:rPr lang="en-US" sz="3600" dirty="0"/>
              <a:t>When we exercise our motivational gift through our ministry gift the Holy Spirit determines what manifestation or impact the believer will receive </a:t>
            </a:r>
            <a:r>
              <a:rPr lang="en-US" sz="3600" b="1" dirty="0"/>
              <a:t>(</a:t>
            </a:r>
            <a:r>
              <a:rPr lang="en-US" sz="3600" b="1" dirty="0">
                <a:solidFill>
                  <a:srgbClr val="FF0000"/>
                </a:solidFill>
              </a:rPr>
              <a:t>1 Corinthians 12:8-11</a:t>
            </a:r>
            <a:r>
              <a:rPr lang="en-US" sz="3600" b="1" dirty="0"/>
              <a:t>)</a:t>
            </a:r>
          </a:p>
          <a:p>
            <a:pPr algn="l"/>
            <a:r>
              <a:rPr lang="en-US" sz="3600" dirty="0" err="1"/>
              <a:t>Pg</a:t>
            </a:r>
            <a:r>
              <a:rPr lang="en-US" sz="3600" dirty="0"/>
              <a:t> 22</a:t>
            </a:r>
          </a:p>
        </p:txBody>
      </p:sp>
    </p:spTree>
    <p:extLst>
      <p:ext uri="{BB962C8B-B14F-4D97-AF65-F5344CB8AC3E}">
        <p14:creationId xmlns:p14="http://schemas.microsoft.com/office/powerpoint/2010/main" val="2376698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25000" lnSpcReduction="20000"/>
          </a:bodyPr>
          <a:lstStyle/>
          <a:p>
            <a:pPr algn="l"/>
            <a:r>
              <a:rPr lang="en-US" sz="12800" b="1" dirty="0"/>
              <a:t>"Gifts"                                 "Service"                                 "Workings"</a:t>
            </a:r>
          </a:p>
          <a:p>
            <a:pPr algn="l"/>
            <a:r>
              <a:rPr lang="en-US" sz="12800" b="1" i="1" dirty="0"/>
              <a:t>Motivational                      Ministry                                    Manifestation</a:t>
            </a:r>
          </a:p>
          <a:p>
            <a:pPr algn="l"/>
            <a:r>
              <a:rPr lang="en-US" sz="12800" b="1" dirty="0">
                <a:solidFill>
                  <a:srgbClr val="FF0000"/>
                </a:solidFill>
              </a:rPr>
              <a:t>Romans 12                         Eph 4 / 1 Cor 12:28                 1 Cor 12:8-11</a:t>
            </a:r>
          </a:p>
          <a:p>
            <a:pPr algn="l"/>
            <a:endParaRPr lang="en-US" sz="3200" dirty="0"/>
          </a:p>
          <a:p>
            <a:pPr algn="l"/>
            <a:r>
              <a:rPr lang="en-US" sz="11200" dirty="0">
                <a:highlight>
                  <a:srgbClr val="FFFF00"/>
                </a:highlight>
              </a:rPr>
              <a:t>*Prophecy                                  </a:t>
            </a:r>
            <a:r>
              <a:rPr lang="en-US" sz="11200" dirty="0"/>
              <a:t>*Apostles                                    *Word of Wisdom</a:t>
            </a:r>
          </a:p>
          <a:p>
            <a:pPr algn="l"/>
            <a:r>
              <a:rPr lang="en-US" sz="11200" dirty="0">
                <a:highlight>
                  <a:srgbClr val="FFFF00"/>
                </a:highlight>
              </a:rPr>
              <a:t>*Service                                      </a:t>
            </a:r>
            <a:r>
              <a:rPr lang="en-US" sz="11200" dirty="0"/>
              <a:t>*Prophets                                   *Word of Knowledge</a:t>
            </a:r>
          </a:p>
          <a:p>
            <a:pPr algn="l"/>
            <a:r>
              <a:rPr lang="en-US" sz="11200" dirty="0">
                <a:highlight>
                  <a:srgbClr val="FFFF00"/>
                </a:highlight>
              </a:rPr>
              <a:t>*Teaching                                   </a:t>
            </a:r>
            <a:r>
              <a:rPr lang="en-US" sz="11200" dirty="0"/>
              <a:t>*Evangelists                                *Faith</a:t>
            </a:r>
          </a:p>
          <a:p>
            <a:pPr algn="l"/>
            <a:r>
              <a:rPr lang="en-US" sz="11200" dirty="0">
                <a:highlight>
                  <a:srgbClr val="FFFF00"/>
                </a:highlight>
              </a:rPr>
              <a:t>*Encouragement                       </a:t>
            </a:r>
            <a:r>
              <a:rPr lang="en-US" sz="11200" dirty="0"/>
              <a:t>*Pastor / Teacher                      *Healing</a:t>
            </a:r>
          </a:p>
          <a:p>
            <a:pPr algn="l"/>
            <a:r>
              <a:rPr lang="en-US" sz="11200" dirty="0">
                <a:highlight>
                  <a:srgbClr val="FFFF00"/>
                </a:highlight>
              </a:rPr>
              <a:t>*Giving                                        </a:t>
            </a:r>
            <a:r>
              <a:rPr lang="en-US" sz="11200" dirty="0"/>
              <a:t>*Teachers                                   *Miracles</a:t>
            </a:r>
          </a:p>
          <a:p>
            <a:pPr algn="l"/>
            <a:r>
              <a:rPr lang="en-US" sz="11200" dirty="0">
                <a:highlight>
                  <a:srgbClr val="FFFF00"/>
                </a:highlight>
              </a:rPr>
              <a:t>*Leadership                                </a:t>
            </a:r>
            <a:r>
              <a:rPr lang="en-US" sz="11200" dirty="0"/>
              <a:t>*Working of Miracles               *Prophecy</a:t>
            </a:r>
          </a:p>
          <a:p>
            <a:pPr algn="l"/>
            <a:r>
              <a:rPr lang="en-US" sz="11200" dirty="0">
                <a:highlight>
                  <a:srgbClr val="FFFF00"/>
                </a:highlight>
              </a:rPr>
              <a:t>*Mercy                                        </a:t>
            </a:r>
            <a:r>
              <a:rPr lang="en-US" sz="11200" dirty="0"/>
              <a:t>*Gifts of Healing                       *Discernment</a:t>
            </a:r>
          </a:p>
          <a:p>
            <a:pPr algn="l"/>
            <a:r>
              <a:rPr lang="en-US" sz="11200" dirty="0"/>
              <a:t>                                                     *Helping                                     *Tongues</a:t>
            </a:r>
          </a:p>
          <a:p>
            <a:pPr algn="l"/>
            <a:r>
              <a:rPr lang="en-US" sz="11200" dirty="0"/>
              <a:t>                                                     *Tongues                                    *Interpretation of 					        *Administration		      Tongues </a:t>
            </a:r>
            <a:endParaRPr lang="en-US" sz="3600" dirty="0"/>
          </a:p>
        </p:txBody>
      </p:sp>
    </p:spTree>
    <p:extLst>
      <p:ext uri="{BB962C8B-B14F-4D97-AF65-F5344CB8AC3E}">
        <p14:creationId xmlns:p14="http://schemas.microsoft.com/office/powerpoint/2010/main" val="994807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
            <a:ext cx="12192000" cy="6858000"/>
          </a:xfrm>
        </p:spPr>
        <p:txBody>
          <a:bodyPr>
            <a:normAutofit/>
          </a:bodyPr>
          <a:lstStyle/>
          <a:p>
            <a:pPr algn="l"/>
            <a:r>
              <a:rPr lang="en-US" sz="3600" i="1" dirty="0"/>
              <a:t>Every local church meeting needs all 7 motivational gifts. And every believer needs these 7 in order to fully grow. As servants, we will be able to exercise all 7 of these, but there is one area where we are most gifted and that is where we need to focus our effort. </a:t>
            </a:r>
          </a:p>
          <a:p>
            <a:r>
              <a:rPr lang="en-US" sz="2800" b="1" dirty="0">
                <a:solidFill>
                  <a:srgbClr val="00B050"/>
                </a:solidFill>
              </a:rPr>
              <a:t>(Prophecy, Service, Teaching, Encouragement, Giving, Leadership, Mercy)</a:t>
            </a:r>
          </a:p>
          <a:p>
            <a:pPr algn="l"/>
            <a:endParaRPr lang="en-US" sz="3600" i="1" dirty="0"/>
          </a:p>
          <a:p>
            <a:pPr algn="l"/>
            <a:r>
              <a:rPr lang="en-US" sz="3600" b="1" dirty="0"/>
              <a:t>How do I know which one?</a:t>
            </a:r>
          </a:p>
          <a:p>
            <a:pPr marL="571500" indent="-571500" algn="l">
              <a:buFont typeface="Arial" panose="020B0604020202020204" pitchFamily="34" charset="0"/>
              <a:buChar char="•"/>
            </a:pPr>
            <a:r>
              <a:rPr lang="en-US" sz="3600" dirty="0"/>
              <a:t>The fulfillment factor</a:t>
            </a:r>
          </a:p>
          <a:p>
            <a:pPr marL="571500" indent="-571500" algn="l">
              <a:buFont typeface="Arial" panose="020B0604020202020204" pitchFamily="34" charset="0"/>
              <a:buChar char="•"/>
            </a:pPr>
            <a:r>
              <a:rPr lang="en-US" sz="3600" dirty="0"/>
              <a:t>The fruitfulness factor</a:t>
            </a:r>
          </a:p>
          <a:p>
            <a:pPr algn="l"/>
            <a:endParaRPr lang="en-US" sz="3600" dirty="0"/>
          </a:p>
          <a:p>
            <a:pPr algn="l"/>
            <a:r>
              <a:rPr lang="en-US" sz="3600" dirty="0" err="1"/>
              <a:t>Pg</a:t>
            </a:r>
            <a:r>
              <a:rPr lang="en-US" sz="3600" dirty="0"/>
              <a:t> 23</a:t>
            </a:r>
          </a:p>
        </p:txBody>
      </p:sp>
    </p:spTree>
    <p:extLst>
      <p:ext uri="{BB962C8B-B14F-4D97-AF65-F5344CB8AC3E}">
        <p14:creationId xmlns:p14="http://schemas.microsoft.com/office/powerpoint/2010/main" val="1497233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Prophecy: </a:t>
            </a:r>
            <a:r>
              <a:rPr lang="en-US" sz="3600" i="1" dirty="0"/>
              <a:t>the divine enablement to proclaim God’s truth with power and clarity in a timely and culturally sensitive fashion for correction, repentance and edification. It’s the ability to reveal God’s word accurately.</a:t>
            </a:r>
          </a:p>
          <a:p>
            <a:pPr marL="571500" indent="-571500" algn="l">
              <a:buFont typeface="Arial" panose="020B0604020202020204" pitchFamily="34" charset="0"/>
              <a:buChar char="•"/>
            </a:pPr>
            <a:r>
              <a:rPr lang="en-US" sz="3600" dirty="0"/>
              <a:t>Tend to be persuasive speakers</a:t>
            </a:r>
          </a:p>
          <a:p>
            <a:pPr marL="571500" indent="-571500" algn="l">
              <a:buFont typeface="Arial" panose="020B0604020202020204" pitchFamily="34" charset="0"/>
              <a:buChar char="•"/>
            </a:pPr>
            <a:r>
              <a:rPr lang="en-US" sz="3600" dirty="0"/>
              <a:t>Can read people</a:t>
            </a:r>
          </a:p>
          <a:p>
            <a:pPr marL="571500" indent="-571500" algn="l">
              <a:buFont typeface="Arial" panose="020B0604020202020204" pitchFamily="34" charset="0"/>
              <a:buChar char="•"/>
            </a:pPr>
            <a:r>
              <a:rPr lang="en-US" sz="3600" dirty="0"/>
              <a:t>Often are opinionated</a:t>
            </a:r>
          </a:p>
          <a:p>
            <a:pPr marL="571500" indent="-571500" algn="l">
              <a:buFont typeface="Arial" panose="020B0604020202020204" pitchFamily="34" charset="0"/>
              <a:buChar char="•"/>
            </a:pPr>
            <a:r>
              <a:rPr lang="en-US" sz="3600" dirty="0"/>
              <a:t>Like large groups rather than one on one</a:t>
            </a:r>
          </a:p>
          <a:p>
            <a:pPr algn="l"/>
            <a:r>
              <a:rPr lang="en-US" sz="3600" dirty="0" err="1"/>
              <a:t>Pg</a:t>
            </a:r>
            <a:r>
              <a:rPr lang="en-US" sz="3600" dirty="0"/>
              <a:t> 26</a:t>
            </a:r>
          </a:p>
        </p:txBody>
      </p:sp>
    </p:spTree>
    <p:extLst>
      <p:ext uri="{BB962C8B-B14F-4D97-AF65-F5344CB8AC3E}">
        <p14:creationId xmlns:p14="http://schemas.microsoft.com/office/powerpoint/2010/main" val="3666036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92500" lnSpcReduction="10000"/>
          </a:bodyPr>
          <a:lstStyle/>
          <a:p>
            <a:pPr algn="l"/>
            <a:r>
              <a:rPr lang="en-US" sz="3600" b="1" dirty="0"/>
              <a:t>Service: </a:t>
            </a:r>
            <a:r>
              <a:rPr lang="en-US" sz="3600" i="1" dirty="0"/>
              <a:t>The divine enablement to attach spiritual value to the accomplishment of physical tasks within the body of Christ. It’s the ability to demonstrate love by meeting practical needs that releases other Christians for direct spiritual ministry.</a:t>
            </a:r>
          </a:p>
          <a:p>
            <a:pPr marL="571500" indent="-571500" algn="l">
              <a:buFont typeface="Arial" panose="020B0604020202020204" pitchFamily="34" charset="0"/>
              <a:buChar char="•"/>
            </a:pPr>
            <a:r>
              <a:rPr lang="en-US" sz="3600" dirty="0"/>
              <a:t>Doesn’t need much public recognition</a:t>
            </a:r>
          </a:p>
          <a:p>
            <a:pPr marL="571500" indent="-571500" algn="l">
              <a:buFont typeface="Arial" panose="020B0604020202020204" pitchFamily="34" charset="0"/>
              <a:buChar char="•"/>
            </a:pPr>
            <a:r>
              <a:rPr lang="en-US" sz="3600" dirty="0"/>
              <a:t>Don’t seek the limelight</a:t>
            </a:r>
          </a:p>
          <a:p>
            <a:pPr marL="571500" indent="-571500" algn="l">
              <a:buFont typeface="Arial" panose="020B0604020202020204" pitchFamily="34" charset="0"/>
              <a:buChar char="•"/>
            </a:pPr>
            <a:r>
              <a:rPr lang="en-US" sz="3600" dirty="0"/>
              <a:t>Content to work behind the scenes</a:t>
            </a:r>
          </a:p>
          <a:p>
            <a:pPr marL="571500" indent="-571500" algn="l">
              <a:buFont typeface="Arial" panose="020B0604020202020204" pitchFamily="34" charset="0"/>
              <a:buChar char="•"/>
            </a:pPr>
            <a:r>
              <a:rPr lang="en-US" sz="3600" dirty="0"/>
              <a:t>Often likes manual projects</a:t>
            </a:r>
          </a:p>
          <a:p>
            <a:pPr marL="571500" indent="-571500" algn="l">
              <a:buFont typeface="Arial" panose="020B0604020202020204" pitchFamily="34" charset="0"/>
              <a:buChar char="•"/>
            </a:pPr>
            <a:r>
              <a:rPr lang="en-US" sz="3600" dirty="0"/>
              <a:t>Unusual ability to detect people’s personal needs</a:t>
            </a:r>
          </a:p>
          <a:p>
            <a:pPr marL="571500" indent="-571500" algn="l">
              <a:buFont typeface="Arial" panose="020B0604020202020204" pitchFamily="34" charset="0"/>
              <a:buChar char="•"/>
            </a:pPr>
            <a:r>
              <a:rPr lang="en-US" sz="3600" dirty="0"/>
              <a:t>Able to overlook personal discomfort to meet people’s needs.</a:t>
            </a:r>
          </a:p>
          <a:p>
            <a:pPr algn="l"/>
            <a:r>
              <a:rPr lang="en-US" sz="2600" dirty="0" err="1"/>
              <a:t>Pg</a:t>
            </a:r>
            <a:r>
              <a:rPr lang="en-US" sz="2600" dirty="0"/>
              <a:t> 27</a:t>
            </a:r>
          </a:p>
        </p:txBody>
      </p:sp>
    </p:spTree>
    <p:extLst>
      <p:ext uri="{BB962C8B-B14F-4D97-AF65-F5344CB8AC3E}">
        <p14:creationId xmlns:p14="http://schemas.microsoft.com/office/powerpoint/2010/main" val="941178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Teaching: </a:t>
            </a:r>
            <a:r>
              <a:rPr lang="en-US" sz="3600" i="1" dirty="0"/>
              <a:t>The divine enablement to understand and give detailed explanation of biblical truth. It’s the ability to search out and validate truth which has been presented.</a:t>
            </a:r>
          </a:p>
          <a:p>
            <a:pPr marL="571500" indent="-571500" algn="l">
              <a:buFont typeface="Arial" panose="020B0604020202020204" pitchFamily="34" charset="0"/>
              <a:buChar char="•"/>
            </a:pPr>
            <a:r>
              <a:rPr lang="en-US" sz="3600" dirty="0"/>
              <a:t>Love to do research.</a:t>
            </a:r>
          </a:p>
          <a:p>
            <a:pPr marL="571500" indent="-571500" algn="l">
              <a:buFont typeface="Arial" panose="020B0604020202020204" pitchFamily="34" charset="0"/>
              <a:buChar char="•"/>
            </a:pPr>
            <a:r>
              <a:rPr lang="en-US" sz="3600" dirty="0"/>
              <a:t>Very content and doctrinally oriented.</a:t>
            </a:r>
          </a:p>
          <a:p>
            <a:pPr marL="571500" indent="-571500" algn="l">
              <a:buFont typeface="Arial" panose="020B0604020202020204" pitchFamily="34" charset="0"/>
              <a:buChar char="•"/>
            </a:pPr>
            <a:r>
              <a:rPr lang="en-US" sz="3600" dirty="0"/>
              <a:t>Driven by accuracy.</a:t>
            </a:r>
          </a:p>
          <a:p>
            <a:pPr marL="571500" indent="-571500" algn="l">
              <a:buFont typeface="Arial" panose="020B0604020202020204" pitchFamily="34" charset="0"/>
              <a:buChar char="•"/>
            </a:pPr>
            <a:endParaRPr lang="en-US" sz="800" dirty="0"/>
          </a:p>
          <a:p>
            <a:pPr algn="l"/>
            <a:r>
              <a:rPr lang="en-US" sz="3600" dirty="0" err="1"/>
              <a:t>Pg</a:t>
            </a:r>
            <a:r>
              <a:rPr lang="en-US" sz="3600" dirty="0"/>
              <a:t> 27-28</a:t>
            </a:r>
          </a:p>
        </p:txBody>
      </p:sp>
    </p:spTree>
    <p:extLst>
      <p:ext uri="{BB962C8B-B14F-4D97-AF65-F5344CB8AC3E}">
        <p14:creationId xmlns:p14="http://schemas.microsoft.com/office/powerpoint/2010/main" val="2905108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lnSpcReduction="10000"/>
          </a:bodyPr>
          <a:lstStyle/>
          <a:p>
            <a:pPr algn="l"/>
            <a:r>
              <a:rPr lang="en-US" sz="3600" b="1" dirty="0"/>
              <a:t>Encouragement/Exhortation: </a:t>
            </a:r>
            <a:r>
              <a:rPr lang="en-US" sz="3600" i="1" dirty="0"/>
              <a:t>The divine enablement to come alongside another in need of encouragement to reassure, strengthen, affirm, and challenge those who are discouraged or wavering in their faith. It’s the ability to stimulate the faith of others.</a:t>
            </a:r>
          </a:p>
          <a:p>
            <a:pPr marL="571500" indent="-571500" algn="l">
              <a:buFont typeface="Arial" panose="020B0604020202020204" pitchFamily="34" charset="0"/>
              <a:buChar char="•"/>
            </a:pPr>
            <a:r>
              <a:rPr lang="en-US" sz="3600" dirty="0"/>
              <a:t>Gifted in counseling</a:t>
            </a:r>
          </a:p>
          <a:p>
            <a:pPr marL="571500" indent="-571500" algn="l">
              <a:buFont typeface="Arial" panose="020B0604020202020204" pitchFamily="34" charset="0"/>
              <a:buChar char="•"/>
            </a:pPr>
            <a:r>
              <a:rPr lang="en-US" sz="3600" dirty="0"/>
              <a:t>See practical application in Scripture</a:t>
            </a:r>
          </a:p>
          <a:p>
            <a:pPr marL="571500" indent="-571500" algn="l">
              <a:buFont typeface="Arial" panose="020B0604020202020204" pitchFamily="34" charset="0"/>
              <a:buChar char="•"/>
            </a:pPr>
            <a:r>
              <a:rPr lang="en-US" sz="3600" dirty="0"/>
              <a:t>They call us to godly living</a:t>
            </a:r>
          </a:p>
          <a:p>
            <a:pPr marL="571500" indent="-571500" algn="l">
              <a:buFont typeface="Arial" panose="020B0604020202020204" pitchFamily="34" charset="0"/>
              <a:buChar char="•"/>
            </a:pPr>
            <a:r>
              <a:rPr lang="en-US" sz="3600" dirty="0"/>
              <a:t>They initiate, implore, request, entreat</a:t>
            </a:r>
          </a:p>
          <a:p>
            <a:pPr marL="571500" indent="-571500" algn="l">
              <a:buFont typeface="Arial" panose="020B0604020202020204" pitchFamily="34" charset="0"/>
              <a:buChar char="•"/>
            </a:pPr>
            <a:endParaRPr lang="en-US" sz="800" dirty="0"/>
          </a:p>
          <a:p>
            <a:pPr algn="l"/>
            <a:r>
              <a:rPr lang="en-US" sz="3600" dirty="0" err="1"/>
              <a:t>Pg</a:t>
            </a:r>
            <a:r>
              <a:rPr lang="en-US" sz="3600" dirty="0"/>
              <a:t> 28</a:t>
            </a:r>
          </a:p>
        </p:txBody>
      </p:sp>
    </p:spTree>
    <p:extLst>
      <p:ext uri="{BB962C8B-B14F-4D97-AF65-F5344CB8AC3E}">
        <p14:creationId xmlns:p14="http://schemas.microsoft.com/office/powerpoint/2010/main" val="2259687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lnSpcReduction="10000"/>
          </a:bodyPr>
          <a:lstStyle/>
          <a:p>
            <a:pPr algn="l"/>
            <a:r>
              <a:rPr lang="en-US" sz="3600" b="1" dirty="0"/>
              <a:t>Giving: </a:t>
            </a:r>
            <a:r>
              <a:rPr lang="en-US" sz="3600" i="1" dirty="0"/>
              <a:t>The divine enablement to earn money, manage it well and wisely contribute to the work of the Lord with cheerfulness and liberality. It’s the ability to entrust personal assets to others for the furtherance of their ministry.</a:t>
            </a:r>
          </a:p>
          <a:p>
            <a:pPr marL="571500" indent="-571500" algn="l">
              <a:buFont typeface="Arial" panose="020B0604020202020204" pitchFamily="34" charset="0"/>
              <a:buChar char="•"/>
            </a:pPr>
            <a:r>
              <a:rPr lang="en-US" sz="3600" dirty="0"/>
              <a:t>Don’t like the limelight</a:t>
            </a:r>
          </a:p>
          <a:p>
            <a:pPr marL="571500" indent="-571500" algn="l">
              <a:buFont typeface="Arial" panose="020B0604020202020204" pitchFamily="34" charset="0"/>
              <a:buChar char="•"/>
            </a:pPr>
            <a:r>
              <a:rPr lang="en-US" sz="3600" dirty="0"/>
              <a:t>Like to give anonymously</a:t>
            </a:r>
          </a:p>
          <a:p>
            <a:pPr marL="571500" indent="-571500" algn="l">
              <a:buFont typeface="Arial" panose="020B0604020202020204" pitchFamily="34" charset="0"/>
              <a:buChar char="•"/>
            </a:pPr>
            <a:r>
              <a:rPr lang="en-US" sz="3600" dirty="0"/>
              <a:t>Want to know the ROI on their giving</a:t>
            </a:r>
          </a:p>
          <a:p>
            <a:pPr marL="571500" indent="-571500" algn="l">
              <a:buFont typeface="Arial" panose="020B0604020202020204" pitchFamily="34" charset="0"/>
              <a:buChar char="•"/>
            </a:pPr>
            <a:r>
              <a:rPr lang="en-US" sz="3600" dirty="0"/>
              <a:t>Hate high pressure tactics</a:t>
            </a:r>
          </a:p>
          <a:p>
            <a:pPr marL="571500" indent="-571500" algn="l">
              <a:buFont typeface="Arial" panose="020B0604020202020204" pitchFamily="34" charset="0"/>
              <a:buChar char="•"/>
            </a:pPr>
            <a:r>
              <a:rPr lang="en-US" sz="3600" dirty="0"/>
              <a:t>Don’t have to be wealthy</a:t>
            </a:r>
          </a:p>
          <a:p>
            <a:pPr marL="571500" indent="-571500" algn="l">
              <a:buFont typeface="Arial" panose="020B0604020202020204" pitchFamily="34" charset="0"/>
              <a:buChar char="•"/>
            </a:pPr>
            <a:endParaRPr lang="en-US" sz="900" dirty="0"/>
          </a:p>
          <a:p>
            <a:pPr algn="l"/>
            <a:r>
              <a:rPr lang="en-US" sz="3600" dirty="0" err="1"/>
              <a:t>Pg</a:t>
            </a:r>
            <a:r>
              <a:rPr lang="en-US" sz="3600" dirty="0"/>
              <a:t> 28-29</a:t>
            </a:r>
          </a:p>
        </p:txBody>
      </p:sp>
    </p:spTree>
    <p:extLst>
      <p:ext uri="{BB962C8B-B14F-4D97-AF65-F5344CB8AC3E}">
        <p14:creationId xmlns:p14="http://schemas.microsoft.com/office/powerpoint/2010/main" val="1225179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889812"/>
          </a:xfrm>
        </p:spPr>
        <p:txBody>
          <a:bodyPr>
            <a:normAutofit fontScale="92500" lnSpcReduction="10000"/>
          </a:bodyPr>
          <a:lstStyle/>
          <a:p>
            <a:pPr algn="l"/>
            <a:r>
              <a:rPr lang="en-US" sz="3600" b="1" dirty="0"/>
              <a:t>Leadership: </a:t>
            </a:r>
            <a:r>
              <a:rPr lang="en-US" sz="3600" i="1" dirty="0"/>
              <a:t>The divine enablement to see what needs to be done, set goals and attract, and lead and motivate people to accomplish the work of the ministry. Ability to coordinate the activities of others for the achievement of common goals.</a:t>
            </a:r>
          </a:p>
          <a:p>
            <a:pPr marL="571500" indent="-571500" algn="l">
              <a:buFont typeface="Arial" panose="020B0604020202020204" pitchFamily="34" charset="0"/>
              <a:buChar char="•"/>
            </a:pPr>
            <a:r>
              <a:rPr lang="en-US" sz="3600" dirty="0"/>
              <a:t>Gives vision and direction</a:t>
            </a:r>
          </a:p>
          <a:p>
            <a:pPr marL="571500" indent="-571500" algn="l">
              <a:buFont typeface="Arial" panose="020B0604020202020204" pitchFamily="34" charset="0"/>
              <a:buChar char="•"/>
            </a:pPr>
            <a:r>
              <a:rPr lang="en-US" sz="3600" dirty="0"/>
              <a:t>Can mobilize other people</a:t>
            </a:r>
          </a:p>
          <a:p>
            <a:pPr marL="571500" indent="-571500" algn="l">
              <a:buFont typeface="Arial" panose="020B0604020202020204" pitchFamily="34" charset="0"/>
              <a:buChar char="•"/>
            </a:pPr>
            <a:r>
              <a:rPr lang="en-US" sz="3600" dirty="0"/>
              <a:t>Ability to delegate and take charge</a:t>
            </a:r>
          </a:p>
          <a:p>
            <a:pPr marL="571500" indent="-571500" algn="l">
              <a:buFont typeface="Arial" panose="020B0604020202020204" pitchFamily="34" charset="0"/>
              <a:buChar char="•"/>
            </a:pPr>
            <a:r>
              <a:rPr lang="en-US" sz="3600" dirty="0"/>
              <a:t>Enjoy responsibility</a:t>
            </a:r>
          </a:p>
          <a:p>
            <a:pPr marL="571500" indent="-571500" algn="l">
              <a:buFont typeface="Arial" panose="020B0604020202020204" pitchFamily="34" charset="0"/>
              <a:buChar char="•"/>
            </a:pPr>
            <a:r>
              <a:rPr lang="en-US" sz="3600" dirty="0"/>
              <a:t>See how things fit together</a:t>
            </a:r>
          </a:p>
          <a:p>
            <a:pPr marL="571500" indent="-571500" algn="l">
              <a:buFont typeface="Arial" panose="020B0604020202020204" pitchFamily="34" charset="0"/>
              <a:buChar char="•"/>
            </a:pPr>
            <a:r>
              <a:rPr lang="en-US" sz="3600" dirty="0"/>
              <a:t>People are attracted to them</a:t>
            </a:r>
          </a:p>
          <a:p>
            <a:pPr marL="571500" indent="-571500" algn="l">
              <a:buFont typeface="Arial" panose="020B0604020202020204" pitchFamily="34" charset="0"/>
              <a:buChar char="•"/>
            </a:pPr>
            <a:endParaRPr lang="en-US" sz="900" dirty="0"/>
          </a:p>
          <a:p>
            <a:pPr algn="l"/>
            <a:r>
              <a:rPr lang="en-US" sz="2600" dirty="0" err="1"/>
              <a:t>Pg</a:t>
            </a:r>
            <a:r>
              <a:rPr lang="en-US" sz="2600" dirty="0"/>
              <a:t> 29</a:t>
            </a:r>
          </a:p>
        </p:txBody>
      </p:sp>
    </p:spTree>
    <p:extLst>
      <p:ext uri="{BB962C8B-B14F-4D97-AF65-F5344CB8AC3E}">
        <p14:creationId xmlns:p14="http://schemas.microsoft.com/office/powerpoint/2010/main" val="2326856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1524000" y="0"/>
            <a:ext cx="9144000" cy="1136743"/>
          </a:xfrm>
        </p:spPr>
        <p:txBody>
          <a:bodyPr/>
          <a:lstStyle/>
          <a:p>
            <a:r>
              <a:rPr lang="en-US" b="1" dirty="0"/>
              <a:t>Spiritual Gifts</a:t>
            </a: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492625"/>
            <a:ext cx="12192000" cy="5365376"/>
          </a:xfrm>
        </p:spPr>
        <p:txBody>
          <a:bodyPr>
            <a:normAutofit/>
          </a:bodyPr>
          <a:lstStyle/>
          <a:p>
            <a:pPr algn="l"/>
            <a:r>
              <a:rPr lang="en-US" sz="3600" dirty="0">
                <a:solidFill>
                  <a:srgbClr val="0070C0"/>
                </a:solidFill>
              </a:rPr>
              <a:t>“The New Testament’s teaching on spiritual gifts focuses not on self-discovery but on </a:t>
            </a:r>
            <a:r>
              <a:rPr lang="en-US" sz="3600" u="sng" dirty="0">
                <a:solidFill>
                  <a:srgbClr val="0070C0"/>
                </a:solidFill>
              </a:rPr>
              <a:t>loving service</a:t>
            </a:r>
            <a:r>
              <a:rPr lang="en-US" sz="3600" dirty="0">
                <a:solidFill>
                  <a:srgbClr val="0070C0"/>
                </a:solidFill>
              </a:rPr>
              <a:t>. In fact, the anxiety about discovering “my” spiritual gift will probably fade completely when you focus on what you can do to </a:t>
            </a:r>
            <a:r>
              <a:rPr lang="en-US" sz="3600" u="sng" dirty="0">
                <a:solidFill>
                  <a:srgbClr val="0070C0"/>
                </a:solidFill>
              </a:rPr>
              <a:t>build up</a:t>
            </a:r>
            <a:r>
              <a:rPr lang="en-US" sz="3600" dirty="0">
                <a:solidFill>
                  <a:srgbClr val="0070C0"/>
                </a:solidFill>
              </a:rPr>
              <a:t> the body of Christ.” </a:t>
            </a:r>
            <a:r>
              <a:rPr lang="en-US" sz="3600" dirty="0"/>
              <a:t>- Jonathan Threlfall</a:t>
            </a:r>
          </a:p>
          <a:p>
            <a:pPr algn="l"/>
            <a:endParaRPr lang="en-US" sz="3600" dirty="0"/>
          </a:p>
          <a:p>
            <a:pPr algn="l"/>
            <a:r>
              <a:rPr lang="en-US" sz="3600" i="1" dirty="0"/>
              <a:t>The frustration you may feel over things you perceive aren’t being done will fade when you get involved, actively participating, serving the body in love.</a:t>
            </a:r>
          </a:p>
          <a:p>
            <a:pPr algn="l"/>
            <a:endParaRPr lang="en-US" sz="800" dirty="0"/>
          </a:p>
        </p:txBody>
      </p:sp>
    </p:spTree>
    <p:extLst>
      <p:ext uri="{BB962C8B-B14F-4D97-AF65-F5344CB8AC3E}">
        <p14:creationId xmlns:p14="http://schemas.microsoft.com/office/powerpoint/2010/main" val="85393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7 Motivation Gifts (</a:t>
            </a:r>
            <a:r>
              <a:rPr lang="en-US" b="1" dirty="0">
                <a:solidFill>
                  <a:srgbClr val="FF0000"/>
                </a:solidFill>
              </a:rPr>
              <a:t>Romans 12</a:t>
            </a:r>
            <a:r>
              <a:rPr lang="en-US" b="1" dirty="0"/>
              <a: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Mercy: </a:t>
            </a:r>
            <a:r>
              <a:rPr lang="en-US" sz="3600" i="1" dirty="0"/>
              <a:t>The divine enablement to minister cheerfully and appropriately to people who are suffering or undeserving and to spare them from punishment or consequences they justly deserve. It’s the ability to identify with and comfort those who are in distress.</a:t>
            </a:r>
          </a:p>
          <a:p>
            <a:pPr marL="571500" indent="-571500" algn="l">
              <a:buFont typeface="Arial" panose="020B0604020202020204" pitchFamily="34" charset="0"/>
              <a:buChar char="•"/>
            </a:pPr>
            <a:r>
              <a:rPr lang="en-US" sz="3600" dirty="0"/>
              <a:t>Able to detect and discern people’s feelings</a:t>
            </a:r>
          </a:p>
          <a:p>
            <a:pPr marL="571500" indent="-571500" algn="l">
              <a:buFont typeface="Arial" panose="020B0604020202020204" pitchFamily="34" charset="0"/>
              <a:buChar char="•"/>
            </a:pPr>
            <a:r>
              <a:rPr lang="en-US" sz="3600" dirty="0"/>
              <a:t>Very sensitive to the point of action</a:t>
            </a:r>
          </a:p>
          <a:p>
            <a:pPr marL="571500" indent="-571500" algn="l">
              <a:buFont typeface="Arial" panose="020B0604020202020204" pitchFamily="34" charset="0"/>
              <a:buChar char="•"/>
            </a:pPr>
            <a:r>
              <a:rPr lang="en-US" sz="3600" dirty="0"/>
              <a:t>Want direct personal ministry</a:t>
            </a:r>
          </a:p>
          <a:p>
            <a:pPr marL="571500" indent="-571500" algn="l">
              <a:buFont typeface="Arial" panose="020B0604020202020204" pitchFamily="34" charset="0"/>
              <a:buChar char="•"/>
            </a:pPr>
            <a:endParaRPr lang="en-US" sz="3600" dirty="0"/>
          </a:p>
          <a:p>
            <a:pPr algn="l"/>
            <a:r>
              <a:rPr lang="en-US" sz="3600" dirty="0" err="1"/>
              <a:t>Pg</a:t>
            </a:r>
            <a:r>
              <a:rPr lang="en-US" sz="3600" dirty="0"/>
              <a:t> 30</a:t>
            </a:r>
          </a:p>
        </p:txBody>
      </p:sp>
    </p:spTree>
    <p:extLst>
      <p:ext uri="{BB962C8B-B14F-4D97-AF65-F5344CB8AC3E}">
        <p14:creationId xmlns:p14="http://schemas.microsoft.com/office/powerpoint/2010/main" val="868580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Salvation by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dirty="0"/>
              <a:t>Salvation is individual and personal. We are told that it is God’s Spirit that bears witness with our spirit that we are children of God (</a:t>
            </a:r>
            <a:r>
              <a:rPr lang="en-US" sz="3600" b="1" dirty="0">
                <a:solidFill>
                  <a:srgbClr val="FF0000"/>
                </a:solidFill>
              </a:rPr>
              <a:t>Romans 8:16</a:t>
            </a:r>
            <a:r>
              <a:rPr lang="en-US" sz="3600" dirty="0"/>
              <a:t>). Not one person on this earth can give another person assurance of salvation. Only the Spirit of God can and He does that with His word. We are saved by grace through faith (</a:t>
            </a:r>
            <a:r>
              <a:rPr lang="en-US" sz="3600" b="1" dirty="0">
                <a:solidFill>
                  <a:srgbClr val="FF0000"/>
                </a:solidFill>
              </a:rPr>
              <a:t>Ephesians 2:8-9</a:t>
            </a:r>
            <a:r>
              <a:rPr lang="en-US" sz="3600" dirty="0"/>
              <a:t>). When we put our trust in Jesus according to </a:t>
            </a:r>
            <a:r>
              <a:rPr lang="en-US" sz="3600" b="1" dirty="0">
                <a:solidFill>
                  <a:srgbClr val="FF0000"/>
                </a:solidFill>
              </a:rPr>
              <a:t>John 3:16</a:t>
            </a:r>
            <a:r>
              <a:rPr lang="en-US" sz="3600" dirty="0"/>
              <a:t>, we are born again of the Holy Spirit, indwelt by the Holy Spirit, sealed by the Holy Spirit, and sanctified by the Holy Spirit. </a:t>
            </a:r>
          </a:p>
          <a:p>
            <a:r>
              <a:rPr lang="en-US" sz="3600" i="1" dirty="0">
                <a:solidFill>
                  <a:srgbClr val="0070C0"/>
                </a:solidFill>
              </a:rPr>
              <a:t>Have you believed on the Lord Jesus Christ?</a:t>
            </a:r>
          </a:p>
          <a:p>
            <a:pPr algn="l"/>
            <a:endParaRPr lang="en-US" sz="3600" dirty="0"/>
          </a:p>
        </p:txBody>
      </p:sp>
    </p:spTree>
    <p:extLst>
      <p:ext uri="{BB962C8B-B14F-4D97-AF65-F5344CB8AC3E}">
        <p14:creationId xmlns:p14="http://schemas.microsoft.com/office/powerpoint/2010/main" val="1319983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fontScale="92500" lnSpcReduction="10000"/>
          </a:bodyPr>
          <a:lstStyle/>
          <a:p>
            <a:r>
              <a:rPr lang="en-US" sz="3600" b="1" u="sng" dirty="0">
                <a:solidFill>
                  <a:srgbClr val="00B050"/>
                </a:solidFill>
              </a:rPr>
              <a:t>*Application/Homework*</a:t>
            </a:r>
          </a:p>
          <a:p>
            <a:endParaRPr lang="en-US" sz="900" b="1" u="sng" dirty="0">
              <a:solidFill>
                <a:srgbClr val="00B050"/>
              </a:solidFill>
            </a:endParaRPr>
          </a:p>
          <a:p>
            <a:pPr algn="l"/>
            <a:r>
              <a:rPr lang="en-US" sz="3600" b="1" dirty="0"/>
              <a:t>Do a little survey this week of 3 people that know you well. Ask them this question:</a:t>
            </a:r>
          </a:p>
          <a:p>
            <a:pPr algn="l"/>
            <a:endParaRPr lang="en-US" sz="800" b="1" dirty="0"/>
          </a:p>
          <a:p>
            <a:pPr algn="l"/>
            <a:r>
              <a:rPr lang="en-US" sz="3600" i="1" dirty="0">
                <a:solidFill>
                  <a:srgbClr val="0070C0"/>
                </a:solidFill>
              </a:rPr>
              <a:t>As you have observed me, where do you think I am most gifted?</a:t>
            </a:r>
          </a:p>
          <a:p>
            <a:pPr algn="l"/>
            <a:endParaRPr lang="en-US" sz="3600" dirty="0"/>
          </a:p>
          <a:p>
            <a:pPr algn="l"/>
            <a:r>
              <a:rPr lang="en-US" sz="3600" dirty="0"/>
              <a:t>Prophecy, Service, Teaching, Encouragement/Exhortation, Giving, Mercy, Leadership, </a:t>
            </a:r>
          </a:p>
          <a:p>
            <a:pPr algn="l"/>
            <a:endParaRPr lang="en-US" sz="3600" dirty="0"/>
          </a:p>
          <a:p>
            <a:pPr algn="l"/>
            <a:endParaRPr lang="en-US" sz="3600" dirty="0"/>
          </a:p>
          <a:p>
            <a:pPr algn="l"/>
            <a:r>
              <a:rPr lang="en-US" sz="3600" dirty="0" err="1"/>
              <a:t>Pg</a:t>
            </a:r>
            <a:r>
              <a:rPr lang="en-US" sz="3600" dirty="0"/>
              <a:t> 24</a:t>
            </a:r>
          </a:p>
        </p:txBody>
      </p:sp>
    </p:spTree>
    <p:extLst>
      <p:ext uri="{BB962C8B-B14F-4D97-AF65-F5344CB8AC3E}">
        <p14:creationId xmlns:p14="http://schemas.microsoft.com/office/powerpoint/2010/main" val="3966671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336177"/>
            <a:ext cx="12192000" cy="6521824"/>
          </a:xfrm>
        </p:spPr>
        <p:txBody>
          <a:bodyPr>
            <a:normAutofit/>
          </a:bodyPr>
          <a:lstStyle/>
          <a:p>
            <a:pPr lvl="0" algn="l"/>
            <a:r>
              <a:rPr lang="en-US" sz="3600" b="1" dirty="0">
                <a:solidFill>
                  <a:srgbClr val="FF0000"/>
                </a:solidFill>
              </a:rPr>
              <a:t>1 Peter 4:10 </a:t>
            </a:r>
            <a:r>
              <a:rPr lang="en-US" sz="3600" dirty="0">
                <a:solidFill>
                  <a:srgbClr val="FF0000"/>
                </a:solidFill>
              </a:rPr>
              <a:t>Just as each one of you has received a special gift [a spiritual talent, an ability graciously given by God], employ it in </a:t>
            </a:r>
            <a:r>
              <a:rPr lang="en-US" sz="3600" u="sng" dirty="0">
                <a:solidFill>
                  <a:srgbClr val="FF0000"/>
                </a:solidFill>
              </a:rPr>
              <a:t>serving one another</a:t>
            </a:r>
            <a:r>
              <a:rPr lang="en-US" sz="3600" dirty="0">
                <a:solidFill>
                  <a:srgbClr val="FF0000"/>
                </a:solidFill>
              </a:rPr>
              <a:t> as [is appropriate for] good stewards of God’s multi-faceted grace [faithfully using the diverse, varied gifts and abilities granted to Christians by God’s unmerited favor]. </a:t>
            </a:r>
            <a:r>
              <a:rPr lang="en-US" dirty="0">
                <a:solidFill>
                  <a:prstClr val="black"/>
                </a:solidFill>
              </a:rPr>
              <a:t>Amplified Version</a:t>
            </a:r>
          </a:p>
          <a:p>
            <a:pPr algn="l"/>
            <a:endParaRPr lang="en-US" sz="3600" b="1" dirty="0">
              <a:solidFill>
                <a:srgbClr val="FF0000"/>
              </a:solidFill>
            </a:endParaRPr>
          </a:p>
          <a:p>
            <a:pPr algn="l"/>
            <a:r>
              <a:rPr lang="en-US" sz="3600" b="1" dirty="0"/>
              <a:t>Turn to: </a:t>
            </a:r>
            <a:r>
              <a:rPr lang="en-US" sz="3600" b="1" dirty="0">
                <a:solidFill>
                  <a:srgbClr val="FF0000"/>
                </a:solidFill>
              </a:rPr>
              <a:t>John 16:5-7</a:t>
            </a:r>
            <a:r>
              <a:rPr lang="en-US" sz="3600" b="1" dirty="0"/>
              <a:t>,</a:t>
            </a:r>
            <a:r>
              <a:rPr lang="en-US" sz="3600" b="1" dirty="0">
                <a:solidFill>
                  <a:srgbClr val="FF0000"/>
                </a:solidFill>
              </a:rPr>
              <a:t>13-15</a:t>
            </a:r>
            <a:endParaRPr lang="en-US" sz="3600" dirty="0">
              <a:solidFill>
                <a:srgbClr val="FF0000"/>
              </a:solidFill>
            </a:endParaRPr>
          </a:p>
          <a:p>
            <a:pPr algn="l"/>
            <a:endParaRPr lang="en-US" sz="3600" dirty="0">
              <a:solidFill>
                <a:srgbClr val="FF0000"/>
              </a:solidFill>
            </a:endParaRPr>
          </a:p>
        </p:txBody>
      </p:sp>
    </p:spTree>
    <p:extLst>
      <p:ext uri="{BB962C8B-B14F-4D97-AF65-F5344CB8AC3E}">
        <p14:creationId xmlns:p14="http://schemas.microsoft.com/office/powerpoint/2010/main" val="1013785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1524000" y="0"/>
            <a:ext cx="9144000" cy="1002272"/>
          </a:xfrm>
        </p:spPr>
        <p:txBody>
          <a:bodyPr/>
          <a:lstStyle/>
          <a:p>
            <a:r>
              <a:rPr lang="en-US" b="1" dirty="0">
                <a:solidFill>
                  <a:srgbClr val="FF0000"/>
                </a:solidFill>
              </a:rPr>
              <a:t>John 16</a:t>
            </a:r>
            <a:endParaRPr lang="en-US" dirty="0">
              <a:solidFill>
                <a:srgbClr val="FF0000"/>
              </a:solidFill>
            </a:endParaRP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solidFill>
                  <a:srgbClr val="FF0000"/>
                </a:solidFill>
              </a:rPr>
              <a:t>According to verse 7, the Holy Spirit is the Helper</a:t>
            </a:r>
          </a:p>
          <a:p>
            <a:pPr algn="l"/>
            <a:r>
              <a:rPr lang="en-US" sz="3600" b="1" dirty="0">
                <a:solidFill>
                  <a:srgbClr val="FF0000"/>
                </a:solidFill>
              </a:rPr>
              <a:t>	</a:t>
            </a:r>
            <a:r>
              <a:rPr lang="en-US" sz="3600" dirty="0"/>
              <a:t>Greek</a:t>
            </a:r>
            <a:r>
              <a:rPr lang="en-US" sz="3600" b="1" dirty="0">
                <a:solidFill>
                  <a:srgbClr val="FF0000"/>
                </a:solidFill>
              </a:rPr>
              <a:t> </a:t>
            </a:r>
            <a:r>
              <a:rPr lang="en-US" i="1" dirty="0" err="1"/>
              <a:t>paraklētos</a:t>
            </a:r>
            <a:r>
              <a:rPr lang="en-US" i="1" dirty="0"/>
              <a:t> – </a:t>
            </a:r>
            <a:r>
              <a:rPr lang="en-US" sz="3600" i="1" dirty="0"/>
              <a:t>comforter, advocate; called to one’s side,  	called to one’s aide</a:t>
            </a:r>
            <a:endParaRPr lang="en-US" sz="3600" b="1" dirty="0">
              <a:solidFill>
                <a:srgbClr val="FF0000"/>
              </a:solidFill>
            </a:endParaRPr>
          </a:p>
          <a:p>
            <a:pPr algn="l"/>
            <a:endParaRPr lang="en-US" sz="800" b="1" dirty="0">
              <a:solidFill>
                <a:srgbClr val="FF0000"/>
              </a:solidFill>
            </a:endParaRPr>
          </a:p>
          <a:p>
            <a:pPr algn="l"/>
            <a:r>
              <a:rPr lang="en-US" sz="3600" dirty="0"/>
              <a:t>According to </a:t>
            </a:r>
            <a:r>
              <a:rPr lang="en-US" sz="3600" b="1" dirty="0">
                <a:solidFill>
                  <a:srgbClr val="FF0000"/>
                </a:solidFill>
              </a:rPr>
              <a:t>13-15</a:t>
            </a:r>
            <a:r>
              <a:rPr lang="en-US" sz="3600" dirty="0"/>
              <a:t>, the Holy Spirit, being the Spirit of Truth, will speak, tell, declare that which is from the Father and the Son that the Son may be glorified in and through those whom He indwells. </a:t>
            </a:r>
            <a:endParaRPr lang="en-US" sz="3600" i="1" dirty="0"/>
          </a:p>
          <a:p>
            <a:pPr algn="l"/>
            <a:r>
              <a:rPr lang="en-US" sz="3600" b="1" dirty="0">
                <a:solidFill>
                  <a:srgbClr val="FF0000"/>
                </a:solidFill>
              </a:rPr>
              <a:t>John 14:17</a:t>
            </a:r>
            <a:r>
              <a:rPr lang="en-US" sz="3600" dirty="0">
                <a:solidFill>
                  <a:srgbClr val="FF0000"/>
                </a:solidFill>
              </a:rPr>
              <a:t> for He dwells with you and will be </a:t>
            </a:r>
            <a:r>
              <a:rPr lang="en-US" sz="3600" u="sng" dirty="0">
                <a:solidFill>
                  <a:srgbClr val="FF0000"/>
                </a:solidFill>
              </a:rPr>
              <a:t>in you</a:t>
            </a:r>
            <a:r>
              <a:rPr lang="en-US" sz="3600" dirty="0">
                <a:solidFill>
                  <a:srgbClr val="FF0000"/>
                </a:solidFill>
              </a:rPr>
              <a:t>.</a:t>
            </a:r>
            <a:r>
              <a:rPr lang="en-US" sz="3600" i="1" dirty="0"/>
              <a:t>                  As He abides in the believer, He produces fruit and gives gifts.</a:t>
            </a:r>
            <a:endParaRPr lang="en-US" sz="3600" dirty="0"/>
          </a:p>
        </p:txBody>
      </p:sp>
    </p:spTree>
    <p:extLst>
      <p:ext uri="{BB962C8B-B14F-4D97-AF65-F5344CB8AC3E}">
        <p14:creationId xmlns:p14="http://schemas.microsoft.com/office/powerpoint/2010/main" val="2981139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Fruit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solidFill>
                  <a:srgbClr val="FF0000"/>
                </a:solidFill>
              </a:rPr>
              <a:t>Galatians 5:22 </a:t>
            </a:r>
            <a:r>
              <a:rPr lang="en-US" sz="3600" dirty="0">
                <a:solidFill>
                  <a:srgbClr val="FF0000"/>
                </a:solidFill>
              </a:rPr>
              <a:t>But the </a:t>
            </a:r>
            <a:r>
              <a:rPr lang="en-US" sz="3600" u="sng" dirty="0">
                <a:solidFill>
                  <a:srgbClr val="FF0000"/>
                </a:solidFill>
              </a:rPr>
              <a:t>fruit of the Spirit</a:t>
            </a:r>
            <a:r>
              <a:rPr lang="en-US" sz="3600" dirty="0">
                <a:solidFill>
                  <a:srgbClr val="FF0000"/>
                </a:solidFill>
              </a:rPr>
              <a:t> is love, joy, peace, longsuffering, kindness, goodness, faithfulness, </a:t>
            </a:r>
            <a:r>
              <a:rPr lang="en-US" sz="3600" b="1" dirty="0">
                <a:solidFill>
                  <a:srgbClr val="FF0000"/>
                </a:solidFill>
              </a:rPr>
              <a:t>23</a:t>
            </a:r>
            <a:r>
              <a:rPr lang="en-US" sz="3600" dirty="0">
                <a:solidFill>
                  <a:srgbClr val="FF0000"/>
                </a:solidFill>
              </a:rPr>
              <a:t> gentleness, self-control. Against such there is no law. </a:t>
            </a:r>
            <a:r>
              <a:rPr lang="en-US" sz="3600" b="1" dirty="0">
                <a:solidFill>
                  <a:srgbClr val="FF0000"/>
                </a:solidFill>
              </a:rPr>
              <a:t>24</a:t>
            </a:r>
            <a:r>
              <a:rPr lang="en-US" sz="3600" dirty="0">
                <a:solidFill>
                  <a:srgbClr val="FF0000"/>
                </a:solidFill>
              </a:rPr>
              <a:t> And those who </a:t>
            </a:r>
            <a:r>
              <a:rPr lang="en-US" sz="3600" b="1" dirty="0">
                <a:solidFill>
                  <a:srgbClr val="FF0000"/>
                </a:solidFill>
              </a:rPr>
              <a:t>are</a:t>
            </a:r>
            <a:r>
              <a:rPr lang="en-US" sz="3600" dirty="0">
                <a:solidFill>
                  <a:srgbClr val="FF0000"/>
                </a:solidFill>
              </a:rPr>
              <a:t> Christ's </a:t>
            </a:r>
            <a:r>
              <a:rPr lang="en-US" sz="3600" b="1" dirty="0">
                <a:solidFill>
                  <a:srgbClr val="FF0000"/>
                </a:solidFill>
              </a:rPr>
              <a:t>have</a:t>
            </a:r>
            <a:r>
              <a:rPr lang="en-US" sz="3600" dirty="0">
                <a:solidFill>
                  <a:srgbClr val="FF0000"/>
                </a:solidFill>
              </a:rPr>
              <a:t> crucified the flesh with its passions and desires. </a:t>
            </a:r>
            <a:r>
              <a:rPr lang="en-US" sz="3600" b="1" dirty="0">
                <a:solidFill>
                  <a:srgbClr val="FF0000"/>
                </a:solidFill>
              </a:rPr>
              <a:t>25</a:t>
            </a:r>
            <a:r>
              <a:rPr lang="en-US" sz="3600" dirty="0">
                <a:solidFill>
                  <a:srgbClr val="FF0000"/>
                </a:solidFill>
              </a:rPr>
              <a:t> If we live in the Spirit, let us also walk in the Spirit.</a:t>
            </a:r>
          </a:p>
          <a:p>
            <a:pPr algn="l"/>
            <a:endParaRPr lang="en-US" sz="800" dirty="0">
              <a:solidFill>
                <a:srgbClr val="FF0000"/>
              </a:solidFill>
            </a:endParaRPr>
          </a:p>
          <a:p>
            <a:pPr algn="l"/>
            <a:r>
              <a:rPr lang="en-US" sz="3600" b="1" dirty="0">
                <a:solidFill>
                  <a:srgbClr val="FF0000"/>
                </a:solidFill>
              </a:rPr>
              <a:t>Ephesians 5:8 </a:t>
            </a:r>
            <a:r>
              <a:rPr lang="en-US" sz="3600" dirty="0">
                <a:solidFill>
                  <a:srgbClr val="FF0000"/>
                </a:solidFill>
              </a:rPr>
              <a:t>For you were once darkness, but now you </a:t>
            </a:r>
            <a:r>
              <a:rPr lang="en-US" sz="3600" b="1" dirty="0">
                <a:solidFill>
                  <a:srgbClr val="FF0000"/>
                </a:solidFill>
              </a:rPr>
              <a:t>are</a:t>
            </a:r>
            <a:r>
              <a:rPr lang="en-US" sz="3600" dirty="0">
                <a:solidFill>
                  <a:srgbClr val="FF0000"/>
                </a:solidFill>
              </a:rPr>
              <a:t> light in the Lord. Walk as children of light </a:t>
            </a:r>
            <a:r>
              <a:rPr lang="en-US" sz="3600" b="1" dirty="0">
                <a:solidFill>
                  <a:srgbClr val="FF0000"/>
                </a:solidFill>
              </a:rPr>
              <a:t>9</a:t>
            </a:r>
            <a:r>
              <a:rPr lang="en-US" sz="3600" dirty="0">
                <a:solidFill>
                  <a:srgbClr val="FF0000"/>
                </a:solidFill>
              </a:rPr>
              <a:t> (for the </a:t>
            </a:r>
            <a:r>
              <a:rPr lang="en-US" sz="3600" u="sng" dirty="0">
                <a:solidFill>
                  <a:srgbClr val="FF0000"/>
                </a:solidFill>
              </a:rPr>
              <a:t>fruit of the Spirit</a:t>
            </a:r>
            <a:r>
              <a:rPr lang="en-US" sz="3600" dirty="0">
                <a:solidFill>
                  <a:srgbClr val="FF0000"/>
                </a:solidFill>
              </a:rPr>
              <a:t> is in all goodness, righteousness, and truth), </a:t>
            </a:r>
            <a:r>
              <a:rPr lang="en-US" sz="3600" b="1" dirty="0">
                <a:solidFill>
                  <a:srgbClr val="FF0000"/>
                </a:solidFill>
              </a:rPr>
              <a:t>10</a:t>
            </a:r>
            <a:r>
              <a:rPr lang="en-US" sz="3600" dirty="0">
                <a:solidFill>
                  <a:srgbClr val="FF0000"/>
                </a:solidFill>
              </a:rPr>
              <a:t> finding out what is acceptable to the Lord. </a:t>
            </a:r>
            <a:r>
              <a:rPr lang="en-US" sz="3600" b="1" dirty="0">
                <a:solidFill>
                  <a:srgbClr val="FF0000"/>
                </a:solidFill>
              </a:rPr>
              <a:t>11</a:t>
            </a:r>
            <a:r>
              <a:rPr lang="en-US" sz="3600" dirty="0">
                <a:solidFill>
                  <a:srgbClr val="FF0000"/>
                </a:solidFill>
              </a:rPr>
              <a:t> And have no fellowship with the unfruitful works of darkness, but rather expose them.</a:t>
            </a:r>
          </a:p>
        </p:txBody>
      </p:sp>
    </p:spTree>
    <p:extLst>
      <p:ext uri="{BB962C8B-B14F-4D97-AF65-F5344CB8AC3E}">
        <p14:creationId xmlns:p14="http://schemas.microsoft.com/office/powerpoint/2010/main" val="1659541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Fruit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882588"/>
            <a:ext cx="12192000" cy="4975412"/>
          </a:xfrm>
        </p:spPr>
        <p:txBody>
          <a:bodyPr>
            <a:normAutofit/>
          </a:bodyPr>
          <a:lstStyle/>
          <a:p>
            <a:pPr algn="l"/>
            <a:r>
              <a:rPr lang="en-US" sz="3600" b="1" dirty="0"/>
              <a:t>Fruit of the _____ ?</a:t>
            </a:r>
          </a:p>
          <a:p>
            <a:pPr algn="l"/>
            <a:r>
              <a:rPr lang="en-US" sz="3600" i="1" dirty="0"/>
              <a:t>None of us are capable of producing this fruit. Try as we might, our efforts to produce the spiritual fruit are in vain.</a:t>
            </a:r>
          </a:p>
          <a:p>
            <a:pPr algn="l"/>
            <a:endParaRPr lang="en-US" sz="3600" i="1" dirty="0"/>
          </a:p>
        </p:txBody>
      </p:sp>
    </p:spTree>
    <p:extLst>
      <p:ext uri="{BB962C8B-B14F-4D97-AF65-F5344CB8AC3E}">
        <p14:creationId xmlns:p14="http://schemas.microsoft.com/office/powerpoint/2010/main" val="176604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Gifts of the _____ ?</a:t>
            </a:r>
          </a:p>
          <a:p>
            <a:pPr algn="l"/>
            <a:r>
              <a:rPr lang="en-US" sz="3600" dirty="0"/>
              <a:t>None of us are capable of producing these gifts. Try as we might, our efforts to produce the spiritual gifts are in vain.</a:t>
            </a:r>
          </a:p>
          <a:p>
            <a:pPr algn="l"/>
            <a:endParaRPr lang="en-US" sz="800" i="1" dirty="0"/>
          </a:p>
          <a:p>
            <a:pPr algn="l"/>
            <a:r>
              <a:rPr lang="en-US" sz="3600" i="1" dirty="0">
                <a:solidFill>
                  <a:srgbClr val="0070C0"/>
                </a:solidFill>
              </a:rPr>
              <a:t>The fruit of the Spirit and the gifts of the Spirit are NOT shown forth/produced by unbelievers, by sinners. Only those born of the Spirit will bear spiritual fruit, manifest spiritual gifts. </a:t>
            </a:r>
          </a:p>
          <a:p>
            <a:pPr algn="l"/>
            <a:r>
              <a:rPr lang="en-US" sz="3600" dirty="0">
                <a:solidFill>
                  <a:prstClr val="black"/>
                </a:solidFill>
              </a:rPr>
              <a:t>When we are “</a:t>
            </a:r>
            <a:r>
              <a:rPr lang="en-US" sz="3600" i="1" dirty="0">
                <a:solidFill>
                  <a:srgbClr val="FF0000"/>
                </a:solidFill>
              </a:rPr>
              <a:t>in the Spirit</a:t>
            </a:r>
            <a:r>
              <a:rPr lang="en-US" sz="3600" dirty="0">
                <a:solidFill>
                  <a:prstClr val="black"/>
                </a:solidFill>
              </a:rPr>
              <a:t>” controlled and guided by Him and not our old nature, not our flesh, we will produce the fruit of the Spirit and the gifts of the Spirit will operate properly.</a:t>
            </a:r>
            <a:endParaRPr lang="en-US" sz="3600" i="1" dirty="0"/>
          </a:p>
          <a:p>
            <a:pPr algn="l"/>
            <a:endParaRPr lang="en-US" sz="900" i="1" dirty="0"/>
          </a:p>
        </p:txBody>
      </p:sp>
    </p:spTree>
    <p:extLst>
      <p:ext uri="{BB962C8B-B14F-4D97-AF65-F5344CB8AC3E}">
        <p14:creationId xmlns:p14="http://schemas.microsoft.com/office/powerpoint/2010/main" val="3092922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p:txBody>
          <a:bodyPr/>
          <a:lstStyle/>
          <a:p>
            <a:r>
              <a:rPr lang="en-US" b="1" dirty="0"/>
              <a:t>Your Divine Design</a:t>
            </a:r>
            <a:br>
              <a:rPr lang="en-US" dirty="0"/>
            </a:br>
            <a:r>
              <a:rPr lang="en-US" i="1" dirty="0"/>
              <a:t>Chip Ingram</a:t>
            </a:r>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3602038"/>
            <a:ext cx="12192000" cy="1655762"/>
          </a:xfrm>
        </p:spPr>
        <p:txBody>
          <a:bodyPr>
            <a:normAutofit/>
          </a:bodyPr>
          <a:lstStyle/>
          <a:p>
            <a:r>
              <a:rPr lang="en-US" sz="3600" dirty="0"/>
              <a:t>Using this study guide and Scripture, we’ll look at the gifts of the Holy Spirit given to the Church.</a:t>
            </a:r>
          </a:p>
        </p:txBody>
      </p:sp>
    </p:spTree>
    <p:extLst>
      <p:ext uri="{BB962C8B-B14F-4D97-AF65-F5344CB8AC3E}">
        <p14:creationId xmlns:p14="http://schemas.microsoft.com/office/powerpoint/2010/main" val="2274194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1D40-4265-4EFB-AAC3-FE799FB9BE49}"/>
              </a:ext>
            </a:extLst>
          </p:cNvPr>
          <p:cNvSpPr>
            <a:spLocks noGrp="1"/>
          </p:cNvSpPr>
          <p:nvPr>
            <p:ph type="ctrTitle"/>
          </p:nvPr>
        </p:nvSpPr>
        <p:spPr>
          <a:xfrm>
            <a:off x="0" y="0"/>
            <a:ext cx="12192000" cy="1002272"/>
          </a:xfrm>
        </p:spPr>
        <p:txBody>
          <a:bodyPr>
            <a:normAutofit/>
          </a:bodyPr>
          <a:lstStyle/>
          <a:p>
            <a:r>
              <a:rPr lang="en-US" b="1" dirty="0"/>
              <a:t>Gifts of the Spirit</a:t>
            </a:r>
            <a:endParaRPr lang="en-US" dirty="0"/>
          </a:p>
        </p:txBody>
      </p:sp>
      <p:sp>
        <p:nvSpPr>
          <p:cNvPr id="3" name="Subtitle 2">
            <a:extLst>
              <a:ext uri="{FF2B5EF4-FFF2-40B4-BE49-F238E27FC236}">
                <a16:creationId xmlns:a16="http://schemas.microsoft.com/office/drawing/2014/main" id="{976B5EC1-8439-4DCB-9AD1-B37154FB756C}"/>
              </a:ext>
            </a:extLst>
          </p:cNvPr>
          <p:cNvSpPr>
            <a:spLocks noGrp="1"/>
          </p:cNvSpPr>
          <p:nvPr>
            <p:ph type="subTitle" idx="1"/>
          </p:nvPr>
        </p:nvSpPr>
        <p:spPr>
          <a:xfrm>
            <a:off x="0" y="1156447"/>
            <a:ext cx="12192000" cy="5701553"/>
          </a:xfrm>
        </p:spPr>
        <p:txBody>
          <a:bodyPr>
            <a:normAutofit/>
          </a:bodyPr>
          <a:lstStyle/>
          <a:p>
            <a:pPr algn="l"/>
            <a:r>
              <a:rPr lang="en-US" sz="3600" b="1" dirty="0"/>
              <a:t>How Did Christ Give Spiritual Gifts?</a:t>
            </a:r>
          </a:p>
          <a:p>
            <a:pPr marL="571500" indent="-571500" algn="l">
              <a:buFont typeface="Arial" panose="020B0604020202020204" pitchFamily="34" charset="0"/>
              <a:buChar char="•"/>
            </a:pPr>
            <a:r>
              <a:rPr lang="en-US" sz="3600" dirty="0"/>
              <a:t>By the ascended Christ, to every believer,</a:t>
            </a:r>
          </a:p>
          <a:p>
            <a:pPr marL="571500" indent="-571500" algn="l">
              <a:buFont typeface="Arial" panose="020B0604020202020204" pitchFamily="34" charset="0"/>
              <a:buChar char="•"/>
            </a:pPr>
            <a:r>
              <a:rPr lang="en-US" sz="3600" dirty="0"/>
              <a:t>For the profit of others,</a:t>
            </a:r>
          </a:p>
          <a:p>
            <a:pPr marL="571500" indent="-571500" algn="l">
              <a:buFont typeface="Arial" panose="020B0604020202020204" pitchFamily="34" charset="0"/>
              <a:buChar char="•"/>
            </a:pPr>
            <a:r>
              <a:rPr lang="en-US" sz="3600" dirty="0"/>
              <a:t>Through the Holy Spirit sovereignly;</a:t>
            </a:r>
          </a:p>
          <a:p>
            <a:pPr marL="571500" indent="-571500" algn="l">
              <a:buFont typeface="Arial" panose="020B0604020202020204" pitchFamily="34" charset="0"/>
              <a:buChar char="•"/>
            </a:pPr>
            <a:r>
              <a:rPr lang="en-US" sz="3600" dirty="0"/>
              <a:t>At the time of salvation, on the basis of grace,</a:t>
            </a:r>
          </a:p>
          <a:p>
            <a:pPr marL="571500" indent="-571500" algn="l">
              <a:buFont typeface="Arial" panose="020B0604020202020204" pitchFamily="34" charset="0"/>
              <a:buChar char="•"/>
            </a:pPr>
            <a:r>
              <a:rPr lang="en-US" sz="3600" dirty="0"/>
              <a:t>To produce the life of Christ</a:t>
            </a:r>
          </a:p>
          <a:p>
            <a:pPr marL="571500" indent="-571500" algn="l">
              <a:buFont typeface="Arial" panose="020B0604020202020204" pitchFamily="34" charset="0"/>
              <a:buChar char="•"/>
            </a:pPr>
            <a:r>
              <a:rPr lang="en-US" sz="3600" dirty="0"/>
              <a:t>In every believer</a:t>
            </a:r>
          </a:p>
          <a:p>
            <a:pPr marL="571500" indent="-571500" algn="l">
              <a:buFont typeface="Arial" panose="020B0604020202020204" pitchFamily="34" charset="0"/>
              <a:buChar char="•"/>
            </a:pPr>
            <a:endParaRPr lang="en-US" sz="3600" dirty="0"/>
          </a:p>
          <a:p>
            <a:pPr algn="l"/>
            <a:r>
              <a:rPr lang="en-US" sz="3600" dirty="0" err="1"/>
              <a:t>Pg</a:t>
            </a:r>
            <a:r>
              <a:rPr lang="en-US" sz="3600" dirty="0"/>
              <a:t> 15</a:t>
            </a:r>
          </a:p>
        </p:txBody>
      </p:sp>
    </p:spTree>
    <p:extLst>
      <p:ext uri="{BB962C8B-B14F-4D97-AF65-F5344CB8AC3E}">
        <p14:creationId xmlns:p14="http://schemas.microsoft.com/office/powerpoint/2010/main" val="524698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1643</Words>
  <Application>Microsoft Office PowerPoint</Application>
  <PresentationFormat>Widescreen</PresentationFormat>
  <Paragraphs>153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Spiritual Gifts</vt:lpstr>
      <vt:lpstr>Spiritual Gifts</vt:lpstr>
      <vt:lpstr>PowerPoint Presentation</vt:lpstr>
      <vt:lpstr>John 16</vt:lpstr>
      <vt:lpstr>Fruit of the Spirit</vt:lpstr>
      <vt:lpstr>Fruit of the Spirit</vt:lpstr>
      <vt:lpstr>Gifts of the Spirit</vt:lpstr>
      <vt:lpstr>Your Divine Design Chip Ingram</vt:lpstr>
      <vt:lpstr>Gifts of the Spirit</vt:lpstr>
      <vt:lpstr>Gifts of the Spirit</vt:lpstr>
      <vt:lpstr>Gifts of the Spirit</vt:lpstr>
      <vt:lpstr>Gifts of the Spirit</vt:lpstr>
      <vt:lpstr>PowerPoint Presentation</vt:lpstr>
      <vt:lpstr>7 Motivation Gifts (Romans 12)</vt:lpstr>
      <vt:lpstr>7 Motivation Gifts (Romans 12)</vt:lpstr>
      <vt:lpstr>7 Motivation Gifts (Romans 12)</vt:lpstr>
      <vt:lpstr>7 Motivation Gifts (Romans 12)</vt:lpstr>
      <vt:lpstr>7 Motivation Gifts (Romans 12)</vt:lpstr>
      <vt:lpstr>7 Motivation Gifts (Romans 12)</vt:lpstr>
      <vt:lpstr>7 Motivation Gifts (Romans 12)</vt:lpstr>
      <vt:lpstr>Salvation by the Spirit</vt:lpstr>
      <vt:lpstr>Gifts of the Spirit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Spiritual Gifts</dc:title>
  <dc:creator>Johnson</dc:creator>
  <cp:lastModifiedBy>Neal Jones</cp:lastModifiedBy>
  <cp:revision>30</cp:revision>
  <dcterms:created xsi:type="dcterms:W3CDTF">2025-07-17T23:02:52Z</dcterms:created>
  <dcterms:modified xsi:type="dcterms:W3CDTF">2025-07-22T11:58:23Z</dcterms:modified>
</cp:coreProperties>
</file>